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9"/>
  </p:notesMasterIdLst>
  <p:handoutMasterIdLst>
    <p:handoutMasterId r:id="rId20"/>
  </p:handoutMasterIdLst>
  <p:sldIdLst>
    <p:sldId id="317" r:id="rId2"/>
    <p:sldId id="355" r:id="rId3"/>
    <p:sldId id="338" r:id="rId4"/>
    <p:sldId id="340" r:id="rId5"/>
    <p:sldId id="341" r:id="rId6"/>
    <p:sldId id="323" r:id="rId7"/>
    <p:sldId id="342" r:id="rId8"/>
    <p:sldId id="356" r:id="rId9"/>
    <p:sldId id="351" r:id="rId10"/>
    <p:sldId id="331" r:id="rId11"/>
    <p:sldId id="345" r:id="rId12"/>
    <p:sldId id="349" r:id="rId13"/>
    <p:sldId id="350" r:id="rId14"/>
    <p:sldId id="346" r:id="rId15"/>
    <p:sldId id="348" r:id="rId16"/>
    <p:sldId id="352" r:id="rId17"/>
    <p:sldId id="354" r:id="rId18"/>
  </p:sldIdLst>
  <p:sldSz cx="9144000" cy="6858000" type="screen4x3"/>
  <p:notesSz cx="6797675" cy="9928225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826E"/>
    <a:srgbClr val="3E9248"/>
    <a:srgbClr val="C00000"/>
    <a:srgbClr val="FFD9D9"/>
    <a:srgbClr val="FFAFAF"/>
    <a:srgbClr val="C1581D"/>
    <a:srgbClr val="CB5A1B"/>
    <a:srgbClr val="EA905E"/>
    <a:srgbClr val="960000"/>
    <a:srgbClr val="33793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19" autoAdjust="0"/>
    <p:restoredTop sz="99475" autoAdjust="0"/>
  </p:normalViewPr>
  <p:slideViewPr>
    <p:cSldViewPr snapToGrid="0" snapToObjects="1">
      <p:cViewPr varScale="1">
        <p:scale>
          <a:sx n="73" d="100"/>
          <a:sy n="73" d="100"/>
        </p:scale>
        <p:origin x="-1392" y="-102"/>
      </p:cViewPr>
      <p:guideLst>
        <p:guide orient="horz" pos="2162"/>
        <p:guide orient="horz" pos="1478"/>
        <p:guide orient="horz" pos="1976"/>
        <p:guide orient="horz" pos="718"/>
        <p:guide pos="2864"/>
        <p:guide pos="854"/>
        <p:guide pos="3485"/>
        <p:guide pos="5565"/>
        <p:guide pos="629"/>
        <p:guide pos="884"/>
        <p:guide pos="53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88"/>
    </p:cViewPr>
  </p:sorterViewPr>
  <p:notesViewPr>
    <p:cSldViewPr snapToGrid="0" snapToObjects="1">
      <p:cViewPr varScale="1">
        <p:scale>
          <a:sx n="69" d="100"/>
          <a:sy n="69" d="100"/>
        </p:scale>
        <p:origin x="-1668" y="-10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79860E-5400-4418-98E2-D3031FFED2AD}" type="doc">
      <dgm:prSet loTypeId="urn:microsoft.com/office/officeart/2005/8/layout/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sk-SK"/>
        </a:p>
      </dgm:t>
    </dgm:pt>
    <dgm:pt modelId="{DF867138-57C3-4C2A-A163-6C591A897A29}">
      <dgm:prSet phldrT="[Text]" custT="1"/>
      <dgm:spPr>
        <a:solidFill>
          <a:srgbClr val="008000"/>
        </a:solidFill>
        <a:ln>
          <a:solidFill>
            <a:schemeClr val="tx2"/>
          </a:solidFill>
        </a:ln>
      </dgm:spPr>
      <dgm:t>
        <a:bodyPr/>
        <a:lstStyle/>
        <a:p>
          <a:r>
            <a:rPr lang="en-GB" sz="1400" dirty="0" smtClean="0"/>
            <a:t>Z</a:t>
          </a:r>
          <a:r>
            <a:rPr lang="sk-SK" sz="1400" dirty="0" smtClean="0"/>
            <a:t>berná služba</a:t>
          </a:r>
          <a:r>
            <a:rPr lang="en-GB" sz="1400" dirty="0" smtClean="0"/>
            <a:t> (</a:t>
          </a:r>
          <a:r>
            <a:rPr lang="sk-SK" sz="1400" dirty="0" smtClean="0"/>
            <a:t>prepravy</a:t>
          </a:r>
          <a:r>
            <a:rPr lang="en-GB" sz="1400" dirty="0" smtClean="0"/>
            <a:t> </a:t>
          </a:r>
          <a:r>
            <a:rPr lang="sk-SK" sz="1400" dirty="0" smtClean="0"/>
            <a:t>d</a:t>
          </a:r>
          <a:r>
            <a:rPr lang="en-GB" sz="1400" dirty="0" smtClean="0"/>
            <a:t>o </a:t>
          </a:r>
          <a:r>
            <a:rPr lang="sk-SK" sz="1400" dirty="0" smtClean="0"/>
            <a:t>2 t, 2 </a:t>
          </a:r>
          <a:r>
            <a:rPr lang="sk-SK" sz="1400" dirty="0" err="1" smtClean="0"/>
            <a:t>ldm</a:t>
          </a:r>
          <a:r>
            <a:rPr lang="sk-SK" sz="1400" smtClean="0"/>
            <a:t>, výšky 2 m)</a:t>
          </a:r>
          <a:endParaRPr lang="sk-SK" sz="1400" dirty="0"/>
        </a:p>
      </dgm:t>
    </dgm:pt>
    <dgm:pt modelId="{B8FBA93E-A1AD-4536-B6F5-4BC29DDAE379}" type="parTrans" cxnId="{1CEDFD5D-922E-4D11-AC55-EF90AA803CD5}">
      <dgm:prSet/>
      <dgm:spPr/>
      <dgm:t>
        <a:bodyPr/>
        <a:lstStyle/>
        <a:p>
          <a:endParaRPr lang="sk-SK"/>
        </a:p>
      </dgm:t>
    </dgm:pt>
    <dgm:pt modelId="{EC575370-2CE0-4F7E-89F7-8EC61EA10FB3}" type="sibTrans" cxnId="{1CEDFD5D-922E-4D11-AC55-EF90AA803CD5}">
      <dgm:prSet/>
      <dgm:spPr/>
      <dgm:t>
        <a:bodyPr/>
        <a:lstStyle/>
        <a:p>
          <a:endParaRPr lang="sk-SK"/>
        </a:p>
      </dgm:t>
    </dgm:pt>
    <dgm:pt modelId="{F23AD475-B4C2-4542-93E7-EDA394F080AC}">
      <dgm:prSet phldrT="[Text]"/>
      <dgm:spPr>
        <a:solidFill>
          <a:srgbClr val="008000"/>
        </a:solidFill>
        <a:ln>
          <a:solidFill>
            <a:schemeClr val="tx2"/>
          </a:solidFill>
        </a:ln>
      </dgm:spPr>
      <dgm:t>
        <a:bodyPr/>
        <a:lstStyle/>
        <a:p>
          <a:r>
            <a:rPr lang="sk-SK" dirty="0" smtClean="0"/>
            <a:t>FTL/LTL (</a:t>
          </a:r>
          <a:r>
            <a:rPr lang="sk-SK" dirty="0" err="1" smtClean="0"/>
            <a:t>celovozy</a:t>
          </a:r>
          <a:r>
            <a:rPr lang="sk-SK" dirty="0" smtClean="0"/>
            <a:t> a </a:t>
          </a:r>
          <a:r>
            <a:rPr lang="sk-SK" dirty="0" err="1" smtClean="0"/>
            <a:t>dokládky</a:t>
          </a:r>
          <a:r>
            <a:rPr lang="sk-SK" dirty="0" smtClean="0"/>
            <a:t>)</a:t>
          </a:r>
          <a:endParaRPr lang="sk-SK" dirty="0"/>
        </a:p>
      </dgm:t>
    </dgm:pt>
    <dgm:pt modelId="{EFDDCA22-FB51-499B-9E37-DD33F497F887}" type="parTrans" cxnId="{7AE99E60-63D2-4F23-AC3D-E821A30B8490}">
      <dgm:prSet/>
      <dgm:spPr/>
      <dgm:t>
        <a:bodyPr/>
        <a:lstStyle/>
        <a:p>
          <a:endParaRPr lang="sk-SK"/>
        </a:p>
      </dgm:t>
    </dgm:pt>
    <dgm:pt modelId="{D9C1403D-D5ED-45CC-B48E-726B36BD36CD}" type="sibTrans" cxnId="{7AE99E60-63D2-4F23-AC3D-E821A30B8490}">
      <dgm:prSet/>
      <dgm:spPr/>
      <dgm:t>
        <a:bodyPr/>
        <a:lstStyle/>
        <a:p>
          <a:endParaRPr lang="sk-SK"/>
        </a:p>
      </dgm:t>
    </dgm:pt>
    <dgm:pt modelId="{C91FB632-EA97-4A8E-9899-F8A5BC815342}">
      <dgm:prSet phldrT="[Text]"/>
      <dgm:spPr>
        <a:solidFill>
          <a:srgbClr val="008000"/>
        </a:solidFill>
        <a:ln>
          <a:solidFill>
            <a:schemeClr val="tx2"/>
          </a:solidFill>
        </a:ln>
      </dgm:spPr>
      <dgm:t>
        <a:bodyPr/>
        <a:lstStyle/>
        <a:p>
          <a:r>
            <a:rPr lang="sk-SK" dirty="0" smtClean="0"/>
            <a:t>MILKRUNS (štandardizované toky)</a:t>
          </a:r>
          <a:endParaRPr lang="sk-SK" dirty="0"/>
        </a:p>
      </dgm:t>
    </dgm:pt>
    <dgm:pt modelId="{C287D3B2-D380-4074-9238-09D077157200}" type="parTrans" cxnId="{1DB53EDC-93EB-42DD-8BD1-8257E6364CFF}">
      <dgm:prSet/>
      <dgm:spPr/>
      <dgm:t>
        <a:bodyPr/>
        <a:lstStyle/>
        <a:p>
          <a:endParaRPr lang="sk-SK"/>
        </a:p>
      </dgm:t>
    </dgm:pt>
    <dgm:pt modelId="{47F22BB1-4F4C-4DBC-883A-BBB87C54C5F1}" type="sibTrans" cxnId="{1DB53EDC-93EB-42DD-8BD1-8257E6364CFF}">
      <dgm:prSet/>
      <dgm:spPr/>
      <dgm:t>
        <a:bodyPr/>
        <a:lstStyle/>
        <a:p>
          <a:endParaRPr lang="sk-SK"/>
        </a:p>
      </dgm:t>
    </dgm:pt>
    <dgm:pt modelId="{58116F5A-3908-4633-90D0-E5B1182D42D4}" type="pres">
      <dgm:prSet presAssocID="{2579860E-5400-4418-98E2-D3031FFED2A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64C5B5AB-F0E6-4FE4-978A-9406A169441B}" type="pres">
      <dgm:prSet presAssocID="{DF867138-57C3-4C2A-A163-6C591A897A29}" presName="parentLin" presStyleCnt="0"/>
      <dgm:spPr/>
    </dgm:pt>
    <dgm:pt modelId="{17595D92-E8F4-4E94-B7D9-A74F9BEBDD9C}" type="pres">
      <dgm:prSet presAssocID="{DF867138-57C3-4C2A-A163-6C591A897A29}" presName="parentLeftMargin" presStyleLbl="node1" presStyleIdx="0" presStyleCnt="3"/>
      <dgm:spPr/>
      <dgm:t>
        <a:bodyPr/>
        <a:lstStyle/>
        <a:p>
          <a:endParaRPr lang="sk-SK"/>
        </a:p>
      </dgm:t>
    </dgm:pt>
    <dgm:pt modelId="{1C7878DB-1FD4-4BAA-B775-75BEDFDF8B00}" type="pres">
      <dgm:prSet presAssocID="{DF867138-57C3-4C2A-A163-6C591A897A29}" presName="parentText" presStyleLbl="node1" presStyleIdx="0" presStyleCnt="3" custScaleX="113126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F39193A3-E09B-47E1-9D7C-78179E343791}" type="pres">
      <dgm:prSet presAssocID="{DF867138-57C3-4C2A-A163-6C591A897A29}" presName="negativeSpace" presStyleCnt="0"/>
      <dgm:spPr/>
    </dgm:pt>
    <dgm:pt modelId="{84CCCBAC-3ABE-44F2-9781-64EDD7BFBDAC}" type="pres">
      <dgm:prSet presAssocID="{DF867138-57C3-4C2A-A163-6C591A897A29}" presName="childText" presStyleLbl="conFgAcc1" presStyleIdx="0" presStyleCnt="3">
        <dgm:presLayoutVars>
          <dgm:bulletEnabled val="1"/>
        </dgm:presLayoutVars>
      </dgm:prSet>
      <dgm:spPr>
        <a:ln>
          <a:solidFill>
            <a:srgbClr val="006600"/>
          </a:solidFill>
        </a:ln>
      </dgm:spPr>
    </dgm:pt>
    <dgm:pt modelId="{BCF1C30F-259E-497E-B8B0-B735EF0C6DC0}" type="pres">
      <dgm:prSet presAssocID="{EC575370-2CE0-4F7E-89F7-8EC61EA10FB3}" presName="spaceBetweenRectangles" presStyleCnt="0"/>
      <dgm:spPr/>
    </dgm:pt>
    <dgm:pt modelId="{2113F814-AA3F-47CC-9F39-00DDC352BB9B}" type="pres">
      <dgm:prSet presAssocID="{F23AD475-B4C2-4542-93E7-EDA394F080AC}" presName="parentLin" presStyleCnt="0"/>
      <dgm:spPr/>
    </dgm:pt>
    <dgm:pt modelId="{55E15889-D201-4AC2-B7C5-AB06D18AA9DE}" type="pres">
      <dgm:prSet presAssocID="{F23AD475-B4C2-4542-93E7-EDA394F080AC}" presName="parentLeftMargin" presStyleLbl="node1" presStyleIdx="0" presStyleCnt="3"/>
      <dgm:spPr/>
      <dgm:t>
        <a:bodyPr/>
        <a:lstStyle/>
        <a:p>
          <a:endParaRPr lang="sk-SK"/>
        </a:p>
      </dgm:t>
    </dgm:pt>
    <dgm:pt modelId="{F3FC086B-69B9-48F8-999B-6C8DA5C48E6E}" type="pres">
      <dgm:prSet presAssocID="{F23AD475-B4C2-4542-93E7-EDA394F080AC}" presName="parentText" presStyleLbl="node1" presStyleIdx="1" presStyleCnt="3" custScaleX="113443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23A43BFB-7EF1-4CA4-BAF4-6694922FDDE0}" type="pres">
      <dgm:prSet presAssocID="{F23AD475-B4C2-4542-93E7-EDA394F080AC}" presName="negativeSpace" presStyleCnt="0"/>
      <dgm:spPr/>
    </dgm:pt>
    <dgm:pt modelId="{3F93DE5B-AC74-43F8-93CE-6FCD68C120FC}" type="pres">
      <dgm:prSet presAssocID="{F23AD475-B4C2-4542-93E7-EDA394F080AC}" presName="childText" presStyleLbl="conFgAcc1" presStyleIdx="1" presStyleCnt="3">
        <dgm:presLayoutVars>
          <dgm:bulletEnabled val="1"/>
        </dgm:presLayoutVars>
      </dgm:prSet>
      <dgm:spPr>
        <a:ln>
          <a:solidFill>
            <a:srgbClr val="006600"/>
          </a:solidFill>
        </a:ln>
      </dgm:spPr>
    </dgm:pt>
    <dgm:pt modelId="{87599412-C2C0-478A-B8C3-9F8C97CD522D}" type="pres">
      <dgm:prSet presAssocID="{D9C1403D-D5ED-45CC-B48E-726B36BD36CD}" presName="spaceBetweenRectangles" presStyleCnt="0"/>
      <dgm:spPr/>
    </dgm:pt>
    <dgm:pt modelId="{606E357D-75A9-44E2-8509-FAEC38A80EEC}" type="pres">
      <dgm:prSet presAssocID="{C91FB632-EA97-4A8E-9899-F8A5BC815342}" presName="parentLin" presStyleCnt="0"/>
      <dgm:spPr/>
    </dgm:pt>
    <dgm:pt modelId="{318CEA78-C12B-4691-866D-28361D83553B}" type="pres">
      <dgm:prSet presAssocID="{C91FB632-EA97-4A8E-9899-F8A5BC815342}" presName="parentLeftMargin" presStyleLbl="node1" presStyleIdx="1" presStyleCnt="3"/>
      <dgm:spPr/>
      <dgm:t>
        <a:bodyPr/>
        <a:lstStyle/>
        <a:p>
          <a:endParaRPr lang="sk-SK"/>
        </a:p>
      </dgm:t>
    </dgm:pt>
    <dgm:pt modelId="{BB9A2183-5A55-4FB0-BC57-60E5B5721BAA}" type="pres">
      <dgm:prSet presAssocID="{C91FB632-EA97-4A8E-9899-F8A5BC815342}" presName="parentText" presStyleLbl="node1" presStyleIdx="2" presStyleCnt="3" custScaleX="113556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CBCA292F-140A-4651-A5A8-70F1574D0174}" type="pres">
      <dgm:prSet presAssocID="{C91FB632-EA97-4A8E-9899-F8A5BC815342}" presName="negativeSpace" presStyleCnt="0"/>
      <dgm:spPr/>
    </dgm:pt>
    <dgm:pt modelId="{831C96F2-50C1-4B33-B0E4-D6AC0F555677}" type="pres">
      <dgm:prSet presAssocID="{C91FB632-EA97-4A8E-9899-F8A5BC815342}" presName="childText" presStyleLbl="conFgAcc1" presStyleIdx="2" presStyleCnt="3">
        <dgm:presLayoutVars>
          <dgm:bulletEnabled val="1"/>
        </dgm:presLayoutVars>
      </dgm:prSet>
      <dgm:spPr>
        <a:ln>
          <a:solidFill>
            <a:srgbClr val="006600"/>
          </a:solidFill>
        </a:ln>
      </dgm:spPr>
    </dgm:pt>
  </dgm:ptLst>
  <dgm:cxnLst>
    <dgm:cxn modelId="{90DA9833-6942-4DF9-9C0F-C62227FE9FBE}" type="presOf" srcId="{F23AD475-B4C2-4542-93E7-EDA394F080AC}" destId="{F3FC086B-69B9-48F8-999B-6C8DA5C48E6E}" srcOrd="1" destOrd="0" presId="urn:microsoft.com/office/officeart/2005/8/layout/list1"/>
    <dgm:cxn modelId="{1DB53EDC-93EB-42DD-8BD1-8257E6364CFF}" srcId="{2579860E-5400-4418-98E2-D3031FFED2AD}" destId="{C91FB632-EA97-4A8E-9899-F8A5BC815342}" srcOrd="2" destOrd="0" parTransId="{C287D3B2-D380-4074-9238-09D077157200}" sibTransId="{47F22BB1-4F4C-4DBC-883A-BBB87C54C5F1}"/>
    <dgm:cxn modelId="{2E9EC1FE-67E5-4D40-999C-3CFE4D957FA3}" type="presOf" srcId="{DF867138-57C3-4C2A-A163-6C591A897A29}" destId="{1C7878DB-1FD4-4BAA-B775-75BEDFDF8B00}" srcOrd="1" destOrd="0" presId="urn:microsoft.com/office/officeart/2005/8/layout/list1"/>
    <dgm:cxn modelId="{13C572F6-6C7F-47E9-B8D8-4AD4AAAEF8AA}" type="presOf" srcId="{C91FB632-EA97-4A8E-9899-F8A5BC815342}" destId="{BB9A2183-5A55-4FB0-BC57-60E5B5721BAA}" srcOrd="1" destOrd="0" presId="urn:microsoft.com/office/officeart/2005/8/layout/list1"/>
    <dgm:cxn modelId="{4BF18AF6-33C4-45F0-ABE2-18760EBE153D}" type="presOf" srcId="{C91FB632-EA97-4A8E-9899-F8A5BC815342}" destId="{318CEA78-C12B-4691-866D-28361D83553B}" srcOrd="0" destOrd="0" presId="urn:microsoft.com/office/officeart/2005/8/layout/list1"/>
    <dgm:cxn modelId="{08E3A829-386A-4022-A67B-84CEAD5C675D}" type="presOf" srcId="{2579860E-5400-4418-98E2-D3031FFED2AD}" destId="{58116F5A-3908-4633-90D0-E5B1182D42D4}" srcOrd="0" destOrd="0" presId="urn:microsoft.com/office/officeart/2005/8/layout/list1"/>
    <dgm:cxn modelId="{7AE99E60-63D2-4F23-AC3D-E821A30B8490}" srcId="{2579860E-5400-4418-98E2-D3031FFED2AD}" destId="{F23AD475-B4C2-4542-93E7-EDA394F080AC}" srcOrd="1" destOrd="0" parTransId="{EFDDCA22-FB51-499B-9E37-DD33F497F887}" sibTransId="{D9C1403D-D5ED-45CC-B48E-726B36BD36CD}"/>
    <dgm:cxn modelId="{D436B9D6-F1CA-460C-8353-37E44AB1708C}" type="presOf" srcId="{F23AD475-B4C2-4542-93E7-EDA394F080AC}" destId="{55E15889-D201-4AC2-B7C5-AB06D18AA9DE}" srcOrd="0" destOrd="0" presId="urn:microsoft.com/office/officeart/2005/8/layout/list1"/>
    <dgm:cxn modelId="{C7972976-8656-4F8F-83B8-1863C1769687}" type="presOf" srcId="{DF867138-57C3-4C2A-A163-6C591A897A29}" destId="{17595D92-E8F4-4E94-B7D9-A74F9BEBDD9C}" srcOrd="0" destOrd="0" presId="urn:microsoft.com/office/officeart/2005/8/layout/list1"/>
    <dgm:cxn modelId="{1CEDFD5D-922E-4D11-AC55-EF90AA803CD5}" srcId="{2579860E-5400-4418-98E2-D3031FFED2AD}" destId="{DF867138-57C3-4C2A-A163-6C591A897A29}" srcOrd="0" destOrd="0" parTransId="{B8FBA93E-A1AD-4536-B6F5-4BC29DDAE379}" sibTransId="{EC575370-2CE0-4F7E-89F7-8EC61EA10FB3}"/>
    <dgm:cxn modelId="{2E2238FE-4413-466D-A1D5-18D918180AEB}" type="presParOf" srcId="{58116F5A-3908-4633-90D0-E5B1182D42D4}" destId="{64C5B5AB-F0E6-4FE4-978A-9406A169441B}" srcOrd="0" destOrd="0" presId="urn:microsoft.com/office/officeart/2005/8/layout/list1"/>
    <dgm:cxn modelId="{F8969169-09F0-46CA-90AF-C44744D28FFF}" type="presParOf" srcId="{64C5B5AB-F0E6-4FE4-978A-9406A169441B}" destId="{17595D92-E8F4-4E94-B7D9-A74F9BEBDD9C}" srcOrd="0" destOrd="0" presId="urn:microsoft.com/office/officeart/2005/8/layout/list1"/>
    <dgm:cxn modelId="{6EDE4CCC-899F-43C5-B65A-964E6A53B8D6}" type="presParOf" srcId="{64C5B5AB-F0E6-4FE4-978A-9406A169441B}" destId="{1C7878DB-1FD4-4BAA-B775-75BEDFDF8B00}" srcOrd="1" destOrd="0" presId="urn:microsoft.com/office/officeart/2005/8/layout/list1"/>
    <dgm:cxn modelId="{F1800CF9-669B-4133-B073-552812C69819}" type="presParOf" srcId="{58116F5A-3908-4633-90D0-E5B1182D42D4}" destId="{F39193A3-E09B-47E1-9D7C-78179E343791}" srcOrd="1" destOrd="0" presId="urn:microsoft.com/office/officeart/2005/8/layout/list1"/>
    <dgm:cxn modelId="{22025693-6CE4-4995-B19D-E6793C3C12C3}" type="presParOf" srcId="{58116F5A-3908-4633-90D0-E5B1182D42D4}" destId="{84CCCBAC-3ABE-44F2-9781-64EDD7BFBDAC}" srcOrd="2" destOrd="0" presId="urn:microsoft.com/office/officeart/2005/8/layout/list1"/>
    <dgm:cxn modelId="{1C931E57-8939-4F51-8161-DE2AACAC47A9}" type="presParOf" srcId="{58116F5A-3908-4633-90D0-E5B1182D42D4}" destId="{BCF1C30F-259E-497E-B8B0-B735EF0C6DC0}" srcOrd="3" destOrd="0" presId="urn:microsoft.com/office/officeart/2005/8/layout/list1"/>
    <dgm:cxn modelId="{6C261E21-1A4B-4B34-8463-6C73E0E2CEFB}" type="presParOf" srcId="{58116F5A-3908-4633-90D0-E5B1182D42D4}" destId="{2113F814-AA3F-47CC-9F39-00DDC352BB9B}" srcOrd="4" destOrd="0" presId="urn:microsoft.com/office/officeart/2005/8/layout/list1"/>
    <dgm:cxn modelId="{007430F6-6DFC-4601-A815-D7077C663932}" type="presParOf" srcId="{2113F814-AA3F-47CC-9F39-00DDC352BB9B}" destId="{55E15889-D201-4AC2-B7C5-AB06D18AA9DE}" srcOrd="0" destOrd="0" presId="urn:microsoft.com/office/officeart/2005/8/layout/list1"/>
    <dgm:cxn modelId="{83B26CB3-9221-4205-9BD0-CE61901CE66F}" type="presParOf" srcId="{2113F814-AA3F-47CC-9F39-00DDC352BB9B}" destId="{F3FC086B-69B9-48F8-999B-6C8DA5C48E6E}" srcOrd="1" destOrd="0" presId="urn:microsoft.com/office/officeart/2005/8/layout/list1"/>
    <dgm:cxn modelId="{D3462D2B-B220-43B6-92EC-801668BA398B}" type="presParOf" srcId="{58116F5A-3908-4633-90D0-E5B1182D42D4}" destId="{23A43BFB-7EF1-4CA4-BAF4-6694922FDDE0}" srcOrd="5" destOrd="0" presId="urn:microsoft.com/office/officeart/2005/8/layout/list1"/>
    <dgm:cxn modelId="{5DE28284-E516-475B-AA35-2559C5A62EF8}" type="presParOf" srcId="{58116F5A-3908-4633-90D0-E5B1182D42D4}" destId="{3F93DE5B-AC74-43F8-93CE-6FCD68C120FC}" srcOrd="6" destOrd="0" presId="urn:microsoft.com/office/officeart/2005/8/layout/list1"/>
    <dgm:cxn modelId="{F3D082F7-B23B-412D-9324-02849673E7EA}" type="presParOf" srcId="{58116F5A-3908-4633-90D0-E5B1182D42D4}" destId="{87599412-C2C0-478A-B8C3-9F8C97CD522D}" srcOrd="7" destOrd="0" presId="urn:microsoft.com/office/officeart/2005/8/layout/list1"/>
    <dgm:cxn modelId="{F1F991B1-70FA-4B8D-B0BB-6E4AFA899473}" type="presParOf" srcId="{58116F5A-3908-4633-90D0-E5B1182D42D4}" destId="{606E357D-75A9-44E2-8509-FAEC38A80EEC}" srcOrd="8" destOrd="0" presId="urn:microsoft.com/office/officeart/2005/8/layout/list1"/>
    <dgm:cxn modelId="{9D45633E-940F-40C5-BF31-7CF9CA1CB3B2}" type="presParOf" srcId="{606E357D-75A9-44E2-8509-FAEC38A80EEC}" destId="{318CEA78-C12B-4691-866D-28361D83553B}" srcOrd="0" destOrd="0" presId="urn:microsoft.com/office/officeart/2005/8/layout/list1"/>
    <dgm:cxn modelId="{67604BAC-B935-445A-8EEF-B47E7BB8EF26}" type="presParOf" srcId="{606E357D-75A9-44E2-8509-FAEC38A80EEC}" destId="{BB9A2183-5A55-4FB0-BC57-60E5B5721BAA}" srcOrd="1" destOrd="0" presId="urn:microsoft.com/office/officeart/2005/8/layout/list1"/>
    <dgm:cxn modelId="{E502E3FB-6DC0-4763-95CF-D6C780154BF7}" type="presParOf" srcId="{58116F5A-3908-4633-90D0-E5B1182D42D4}" destId="{CBCA292F-140A-4651-A5A8-70F1574D0174}" srcOrd="9" destOrd="0" presId="urn:microsoft.com/office/officeart/2005/8/layout/list1"/>
    <dgm:cxn modelId="{B9FAE532-9E1D-4BFB-8AFD-29918F0861B0}" type="presParOf" srcId="{58116F5A-3908-4633-90D0-E5B1182D42D4}" destId="{831C96F2-50C1-4B33-B0E4-D6AC0F555677}" srcOrd="10" destOrd="0" presId="urn:microsoft.com/office/officeart/2005/8/layout/list1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4CCCBAC-3ABE-44F2-9781-64EDD7BFBDAC}">
      <dsp:nvSpPr>
        <dsp:cNvPr id="0" name=""/>
        <dsp:cNvSpPr/>
      </dsp:nvSpPr>
      <dsp:spPr>
        <a:xfrm>
          <a:off x="0" y="263918"/>
          <a:ext cx="60840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66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C7878DB-1FD4-4BAA-B775-75BEDFDF8B00}">
      <dsp:nvSpPr>
        <dsp:cNvPr id="0" name=""/>
        <dsp:cNvSpPr/>
      </dsp:nvSpPr>
      <dsp:spPr>
        <a:xfrm>
          <a:off x="304200" y="57278"/>
          <a:ext cx="4817810" cy="413280"/>
        </a:xfrm>
        <a:prstGeom prst="roundRect">
          <a:avLst/>
        </a:prstGeom>
        <a:solidFill>
          <a:srgbClr val="008000"/>
        </a:solidFill>
        <a:ln>
          <a:solidFill>
            <a:schemeClr val="tx2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973" tIns="0" rIns="160973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Z</a:t>
          </a:r>
          <a:r>
            <a:rPr lang="sk-SK" sz="1400" kern="1200" dirty="0" smtClean="0"/>
            <a:t>berná služba</a:t>
          </a:r>
          <a:r>
            <a:rPr lang="en-GB" sz="1400" kern="1200" dirty="0" smtClean="0"/>
            <a:t> (</a:t>
          </a:r>
          <a:r>
            <a:rPr lang="sk-SK" sz="1400" kern="1200" dirty="0" smtClean="0"/>
            <a:t>prepravy</a:t>
          </a:r>
          <a:r>
            <a:rPr lang="en-GB" sz="1400" kern="1200" dirty="0" smtClean="0"/>
            <a:t> </a:t>
          </a:r>
          <a:r>
            <a:rPr lang="sk-SK" sz="1400" kern="1200" dirty="0" smtClean="0"/>
            <a:t>d</a:t>
          </a:r>
          <a:r>
            <a:rPr lang="en-GB" sz="1400" kern="1200" dirty="0" smtClean="0"/>
            <a:t>o </a:t>
          </a:r>
          <a:r>
            <a:rPr lang="sk-SK" sz="1400" kern="1200" dirty="0" smtClean="0"/>
            <a:t>2 t, 2 </a:t>
          </a:r>
          <a:r>
            <a:rPr lang="sk-SK" sz="1400" kern="1200" dirty="0" err="1" smtClean="0"/>
            <a:t>ldm</a:t>
          </a:r>
          <a:r>
            <a:rPr lang="sk-SK" sz="1400" kern="1200" smtClean="0"/>
            <a:t>, výšky 2 m)</a:t>
          </a:r>
          <a:endParaRPr lang="sk-SK" sz="1400" kern="1200" dirty="0"/>
        </a:p>
      </dsp:txBody>
      <dsp:txXfrm>
        <a:off x="304200" y="57278"/>
        <a:ext cx="4817810" cy="413280"/>
      </dsp:txXfrm>
    </dsp:sp>
    <dsp:sp modelId="{3F93DE5B-AC74-43F8-93CE-6FCD68C120FC}">
      <dsp:nvSpPr>
        <dsp:cNvPr id="0" name=""/>
        <dsp:cNvSpPr/>
      </dsp:nvSpPr>
      <dsp:spPr>
        <a:xfrm>
          <a:off x="0" y="898958"/>
          <a:ext cx="60840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66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3FC086B-69B9-48F8-999B-6C8DA5C48E6E}">
      <dsp:nvSpPr>
        <dsp:cNvPr id="0" name=""/>
        <dsp:cNvSpPr/>
      </dsp:nvSpPr>
      <dsp:spPr>
        <a:xfrm>
          <a:off x="304200" y="692318"/>
          <a:ext cx="4831310" cy="413280"/>
        </a:xfrm>
        <a:prstGeom prst="roundRect">
          <a:avLst/>
        </a:prstGeom>
        <a:solidFill>
          <a:srgbClr val="008000"/>
        </a:solidFill>
        <a:ln>
          <a:solidFill>
            <a:schemeClr val="tx2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973" tIns="0" rIns="160973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400" kern="1200" dirty="0" smtClean="0"/>
            <a:t>FTL/LTL (</a:t>
          </a:r>
          <a:r>
            <a:rPr lang="sk-SK" sz="1400" kern="1200" dirty="0" err="1" smtClean="0"/>
            <a:t>celovozy</a:t>
          </a:r>
          <a:r>
            <a:rPr lang="sk-SK" sz="1400" kern="1200" dirty="0" smtClean="0"/>
            <a:t> a </a:t>
          </a:r>
          <a:r>
            <a:rPr lang="sk-SK" sz="1400" kern="1200" dirty="0" err="1" smtClean="0"/>
            <a:t>dokládky</a:t>
          </a:r>
          <a:r>
            <a:rPr lang="sk-SK" sz="1400" kern="1200" dirty="0" smtClean="0"/>
            <a:t>)</a:t>
          </a:r>
          <a:endParaRPr lang="sk-SK" sz="1400" kern="1200" dirty="0"/>
        </a:p>
      </dsp:txBody>
      <dsp:txXfrm>
        <a:off x="304200" y="692318"/>
        <a:ext cx="4831310" cy="413280"/>
      </dsp:txXfrm>
    </dsp:sp>
    <dsp:sp modelId="{831C96F2-50C1-4B33-B0E4-D6AC0F555677}">
      <dsp:nvSpPr>
        <dsp:cNvPr id="0" name=""/>
        <dsp:cNvSpPr/>
      </dsp:nvSpPr>
      <dsp:spPr>
        <a:xfrm>
          <a:off x="0" y="1533998"/>
          <a:ext cx="60840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66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B9A2183-5A55-4FB0-BC57-60E5B5721BAA}">
      <dsp:nvSpPr>
        <dsp:cNvPr id="0" name=""/>
        <dsp:cNvSpPr/>
      </dsp:nvSpPr>
      <dsp:spPr>
        <a:xfrm>
          <a:off x="304200" y="1327358"/>
          <a:ext cx="4836122" cy="413280"/>
        </a:xfrm>
        <a:prstGeom prst="roundRect">
          <a:avLst/>
        </a:prstGeom>
        <a:solidFill>
          <a:srgbClr val="008000"/>
        </a:solidFill>
        <a:ln>
          <a:solidFill>
            <a:schemeClr val="tx2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973" tIns="0" rIns="160973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400" kern="1200" dirty="0" smtClean="0"/>
            <a:t>MILKRUNS (štandardizované toky)</a:t>
          </a:r>
          <a:endParaRPr lang="sk-SK" sz="1400" kern="1200" dirty="0"/>
        </a:p>
      </dsp:txBody>
      <dsp:txXfrm>
        <a:off x="304200" y="1327358"/>
        <a:ext cx="4836122" cy="4132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ED8F4C92-87C0-431C-8A3B-0C07EED7CEAD}" type="datetimeFigureOut">
              <a:rPr lang="en-GB"/>
              <a:pPr>
                <a:defRPr/>
              </a:pPr>
              <a:t>08/04/2013</a:t>
            </a:fld>
            <a:endParaRPr lang="en-GB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8C6770F2-BA78-484D-BCE2-E7279596C87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20688" y="138113"/>
            <a:ext cx="5956300" cy="4467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43450"/>
            <a:ext cx="5438775" cy="46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pic>
        <p:nvPicPr>
          <p:cNvPr id="27653" name="Picture 8" descr="Fond_01_Intetitre_04"/>
          <p:cNvPicPr>
            <a:picLocks noChangeAspect="1" noChangeArrowheads="1"/>
          </p:cNvPicPr>
          <p:nvPr/>
        </p:nvPicPr>
        <p:blipFill>
          <a:blip r:embed="rId2"/>
          <a:srcRect t="40036" b="57857"/>
          <a:stretch>
            <a:fillRect/>
          </a:stretch>
        </p:blipFill>
        <p:spPr bwMode="auto">
          <a:xfrm>
            <a:off x="0" y="9607550"/>
            <a:ext cx="6797675" cy="11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323013" y="9417050"/>
            <a:ext cx="319087" cy="495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18000" tIns="45720" rIns="1800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0A1C8"/>
                </a:solidFill>
                <a:latin typeface="DigitalSansEFOP-Medium" pitchFamily="50" charset="0"/>
                <a:cs typeface="+mn-cs"/>
              </a:defRPr>
            </a:lvl1pPr>
          </a:lstStyle>
          <a:p>
            <a:pPr>
              <a:defRPr/>
            </a:pPr>
            <a:fld id="{95073BA6-D5D7-46B3-82BC-82E203F49DD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84F2623A-1C83-4932-A83D-0001853650A8}" type="slidenum">
              <a:rPr lang="fr-FR" smtClean="0">
                <a:latin typeface="DigitalSansEFOP-Medium"/>
              </a:rPr>
              <a:pPr/>
              <a:t>1</a:t>
            </a:fld>
            <a:endParaRPr lang="fr-FR" smtClean="0">
              <a:latin typeface="DigitalSansEFOP-Medium"/>
            </a:endParaRPr>
          </a:p>
        </p:txBody>
      </p:sp>
      <p:sp>
        <p:nvSpPr>
          <p:cNvPr id="31747" name="Rectangle 7"/>
          <p:cNvSpPr txBox="1">
            <a:spLocks noGrp="1" noChangeArrowheads="1"/>
          </p:cNvSpPr>
          <p:nvPr/>
        </p:nvSpPr>
        <p:spPr bwMode="auto">
          <a:xfrm>
            <a:off x="6323013" y="9417050"/>
            <a:ext cx="319087" cy="495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8000" rIns="18000" anchor="ctr"/>
          <a:lstStyle/>
          <a:p>
            <a:pPr algn="r"/>
            <a:fld id="{5DD3F776-CA50-4B21-89C9-5B58DD5291C2}" type="slidenum">
              <a:rPr lang="fr-FR" sz="1200">
                <a:solidFill>
                  <a:srgbClr val="80A1C8"/>
                </a:solidFill>
                <a:latin typeface="DigitalSansEFOP-Medium"/>
              </a:rPr>
              <a:pPr algn="r"/>
              <a:t>1</a:t>
            </a:fld>
            <a:endParaRPr lang="fr-FR" sz="1200">
              <a:solidFill>
                <a:srgbClr val="80A1C8"/>
              </a:solidFill>
              <a:latin typeface="DigitalSansEFOP-Medium"/>
            </a:endParaRPr>
          </a:p>
        </p:txBody>
      </p:sp>
      <p:sp>
        <p:nvSpPr>
          <p:cNvPr id="317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fr-FR" smtClean="0">
                <a:latin typeface="Arial" pitchFamily="34" charset="0"/>
              </a:rPr>
              <a:t>Slide d'attente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2F855A-3454-48FB-9F66-892D57F13CE1}" type="slidenum">
              <a:rPr lang="fr-FR" smtClean="0">
                <a:latin typeface="DigitalSansEFOP-Medium"/>
              </a:rPr>
              <a:pPr>
                <a:defRPr/>
              </a:pPr>
              <a:t>4</a:t>
            </a:fld>
            <a:endParaRPr lang="fr-FR" smtClean="0">
              <a:latin typeface="DigitalSansEFOP-Medium"/>
            </a:endParaRPr>
          </a:p>
        </p:txBody>
      </p:sp>
      <p:sp>
        <p:nvSpPr>
          <p:cNvPr id="32771" name="Rectangle 7"/>
          <p:cNvSpPr txBox="1">
            <a:spLocks noGrp="1" noChangeArrowheads="1"/>
          </p:cNvSpPr>
          <p:nvPr/>
        </p:nvSpPr>
        <p:spPr bwMode="auto">
          <a:xfrm>
            <a:off x="6323013" y="9417050"/>
            <a:ext cx="319087" cy="495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8000" rIns="18000" anchor="ctr"/>
          <a:lstStyle/>
          <a:p>
            <a:pPr algn="r"/>
            <a:fld id="{6D4D5236-488A-4292-80AD-1345C0A0480C}" type="slidenum">
              <a:rPr lang="fr-FR" sz="1200">
                <a:solidFill>
                  <a:srgbClr val="80A1C8"/>
                </a:solidFill>
                <a:latin typeface="DigitalSansEFOP-Medium"/>
              </a:rPr>
              <a:pPr algn="r"/>
              <a:t>4</a:t>
            </a:fld>
            <a:endParaRPr lang="fr-FR" sz="1200">
              <a:solidFill>
                <a:srgbClr val="80A1C8"/>
              </a:solidFill>
              <a:latin typeface="DigitalSansEFOP-Medium"/>
            </a:endParaRPr>
          </a:p>
        </p:txBody>
      </p:sp>
      <p:sp>
        <p:nvSpPr>
          <p:cNvPr id="327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FR" altLang="fr-FR" smtClean="0">
                <a:latin typeface="Arial" pitchFamily="34" charset="0"/>
              </a:rPr>
              <a:t>Les 26 filiales de GEFCO. En vert, les zones couvertes par les partenaires.</a:t>
            </a:r>
          </a:p>
          <a:p>
            <a:pPr eaLnBrk="1" hangingPunct="1">
              <a:spcBef>
                <a:spcPct val="0"/>
              </a:spcBef>
            </a:pPr>
            <a:endParaRPr lang="fr-FR" altLang="fr-FR" smtClean="0">
              <a:latin typeface="Arial" pitchFamily="34" charset="0"/>
            </a:endParaRPr>
          </a:p>
          <a:p>
            <a:pPr eaLnBrk="1" hangingPunct="1"/>
            <a:endParaRPr lang="fr-F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Masque_DEF_100809_Titr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78413" y="3976688"/>
            <a:ext cx="3657600" cy="542925"/>
          </a:xfrm>
          <a:solidFill>
            <a:srgbClr val="0070B8"/>
          </a:solidFill>
        </p:spPr>
        <p:txBody>
          <a:bodyPr tIns="118800" bIns="118800" anchor="ctr"/>
          <a:lstStyle>
            <a:lvl1pPr marL="360363" indent="-360363" algn="r">
              <a:lnSpc>
                <a:spcPct val="100000"/>
              </a:lnSpc>
              <a:buClr>
                <a:schemeClr val="folHlink"/>
              </a:buClr>
              <a:buFont typeface="Wingdings" pitchFamily="2" charset="2"/>
              <a:buChar char="à"/>
              <a:defRPr sz="2000">
                <a:solidFill>
                  <a:schemeClr val="bg1"/>
                </a:solidFill>
              </a:defRPr>
            </a:lvl1pPr>
          </a:lstStyle>
          <a:p>
            <a:r>
              <a:rPr lang="fr-FR"/>
              <a:t>Cliquez pour modifier le </a:t>
            </a:r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ctrTitle"/>
          </p:nvPr>
        </p:nvSpPr>
        <p:spPr>
          <a:xfrm>
            <a:off x="850900" y="2541588"/>
            <a:ext cx="8001000" cy="1038225"/>
          </a:xfrm>
        </p:spPr>
        <p:txBody>
          <a:bodyPr anchor="b"/>
          <a:lstStyle>
            <a:lvl1pPr marL="0" indent="0" algn="r">
              <a:buFont typeface="Wingdings" pitchFamily="2" charset="2"/>
              <a:buNone/>
              <a:defRPr sz="4000">
                <a:solidFill>
                  <a:schemeClr val="bg1"/>
                </a:solidFill>
              </a:defRPr>
            </a:lvl1pPr>
          </a:lstStyle>
          <a:p>
            <a:r>
              <a:rPr lang="fr-FR"/>
              <a:t>Cliquez pour modifier le style du titre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ED03D-A36F-42F8-9623-27604324B05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954838" y="161925"/>
            <a:ext cx="2025650" cy="5818188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74713" y="161925"/>
            <a:ext cx="5927725" cy="581818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35027-D641-4191-82D2-7AEEEDD351A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874713" y="161925"/>
            <a:ext cx="8105775" cy="58181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194B2B-EA29-4402-BB2B-A525C01CA63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4713" y="161925"/>
            <a:ext cx="8083550" cy="944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309688" y="1201738"/>
            <a:ext cx="3759200" cy="47783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1288" y="1201738"/>
            <a:ext cx="3759200" cy="47783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BDD041-0B49-4E88-B9AA-0F9E35349A3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1365AF-5346-42D0-A64E-8B7B0240CA0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965079-CD81-4241-A8CA-8E27AC8A321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309688" y="1201738"/>
            <a:ext cx="3759200" cy="4778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221288" y="1201738"/>
            <a:ext cx="3759200" cy="4778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768C38-BA3D-4239-B182-439E7033682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C4E7E-FE20-4FDD-9073-0F33C32E41E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F230E-DF64-424C-A62F-6DAB593FC22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4D75D-DB15-4047-908A-F7041E7054B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9D00A-46F9-4B75-A297-AC9DDD037AB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17CC0-FF5D-4909-B198-9B17670AB8A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9" descr="Masque_DEF_160909_Texte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74713" y="161925"/>
            <a:ext cx="808355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09688" y="1201738"/>
            <a:ext cx="7670800" cy="477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</p:txBody>
      </p:sp>
      <p:sp>
        <p:nvSpPr>
          <p:cNvPr id="3584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86825" y="6432550"/>
            <a:ext cx="257175" cy="339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18000" tIns="10800" rIns="18000" bIns="10800" numCol="1" anchor="ctr" anchorCtr="0" compatLnSpc="1">
            <a:prstTxWarp prst="textNoShape">
              <a:avLst/>
            </a:prstTxWarp>
          </a:bodyPr>
          <a:lstStyle>
            <a:lvl1pPr algn="ctr">
              <a:defRPr sz="900">
                <a:solidFill>
                  <a:schemeClr val="tx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F7FB92A-A495-4CE5-8048-CD4FAE94FBD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35855" name="Rectangle 15"/>
          <p:cNvSpPr>
            <a:spLocks noChangeArrowheads="1"/>
          </p:cNvSpPr>
          <p:nvPr userDrawn="1"/>
        </p:nvSpPr>
        <p:spPr bwMode="auto">
          <a:xfrm>
            <a:off x="1220788" y="6654800"/>
            <a:ext cx="2895600" cy="165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fr-FR" sz="800">
                <a:solidFill>
                  <a:srgbClr val="B8CAE0"/>
                </a:solidFill>
                <a:latin typeface="Formata Pro Regular"/>
              </a:rPr>
              <a:t>GEFCO </a:t>
            </a:r>
            <a:r>
              <a:rPr lang="sk-SK" sz="800">
                <a:solidFill>
                  <a:srgbClr val="B8CAE0"/>
                </a:solidFill>
                <a:latin typeface="Formata Pro Regular"/>
              </a:rPr>
              <a:t>SLOVAKIA - Marketing</a:t>
            </a:r>
            <a:endParaRPr lang="fr-FR" sz="800">
              <a:solidFill>
                <a:srgbClr val="B8CAE0"/>
              </a:solidFill>
              <a:latin typeface="Formata Pro Regular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  <p:sldLayoutId id="2147483760" r:id="rId13"/>
  </p:sldLayoutIdLst>
  <p:timing>
    <p:tnLst>
      <p:par>
        <p:cTn id="1" dur="indefinite" restart="never" nodeType="tmRoot"/>
      </p:par>
    </p:tnLst>
  </p:timing>
  <p:hf hdr="0" ftr="0"/>
  <p:txStyles>
    <p:titleStyle>
      <a:lvl1pPr marL="427038" indent="-427038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à"/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marL="427038" indent="-427038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à"/>
        <a:defRPr sz="3000">
          <a:solidFill>
            <a:schemeClr val="tx2"/>
          </a:solidFill>
          <a:latin typeface="DigitalSansEFOP-Medium" pitchFamily="50" charset="0"/>
        </a:defRPr>
      </a:lvl2pPr>
      <a:lvl3pPr marL="427038" indent="-427038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à"/>
        <a:defRPr sz="3000">
          <a:solidFill>
            <a:schemeClr val="tx2"/>
          </a:solidFill>
          <a:latin typeface="DigitalSansEFOP-Medium" pitchFamily="50" charset="0"/>
        </a:defRPr>
      </a:lvl3pPr>
      <a:lvl4pPr marL="427038" indent="-427038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à"/>
        <a:defRPr sz="3000">
          <a:solidFill>
            <a:schemeClr val="tx2"/>
          </a:solidFill>
          <a:latin typeface="DigitalSansEFOP-Medium" pitchFamily="50" charset="0"/>
        </a:defRPr>
      </a:lvl4pPr>
      <a:lvl5pPr marL="427038" indent="-427038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à"/>
        <a:defRPr sz="3000">
          <a:solidFill>
            <a:schemeClr val="tx2"/>
          </a:solidFill>
          <a:latin typeface="DigitalSansEFOP-Medium" pitchFamily="50" charset="0"/>
        </a:defRPr>
      </a:lvl5pPr>
      <a:lvl6pPr marL="884238" indent="-427038" algn="l" rtl="0" fontAlgn="base">
        <a:lnSpc>
          <a:spcPct val="85000"/>
        </a:lnSpc>
        <a:spcBef>
          <a:spcPct val="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à"/>
        <a:defRPr sz="3000">
          <a:solidFill>
            <a:schemeClr val="tx2"/>
          </a:solidFill>
          <a:latin typeface="DigitalSansEFOP-Medium" pitchFamily="50" charset="0"/>
        </a:defRPr>
      </a:lvl6pPr>
      <a:lvl7pPr marL="1341438" indent="-427038" algn="l" rtl="0" fontAlgn="base">
        <a:lnSpc>
          <a:spcPct val="85000"/>
        </a:lnSpc>
        <a:spcBef>
          <a:spcPct val="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à"/>
        <a:defRPr sz="3000">
          <a:solidFill>
            <a:schemeClr val="tx2"/>
          </a:solidFill>
          <a:latin typeface="DigitalSansEFOP-Medium" pitchFamily="50" charset="0"/>
        </a:defRPr>
      </a:lvl7pPr>
      <a:lvl8pPr marL="1798638" indent="-427038" algn="l" rtl="0" fontAlgn="base">
        <a:lnSpc>
          <a:spcPct val="85000"/>
        </a:lnSpc>
        <a:spcBef>
          <a:spcPct val="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à"/>
        <a:defRPr sz="3000">
          <a:solidFill>
            <a:schemeClr val="tx2"/>
          </a:solidFill>
          <a:latin typeface="DigitalSansEFOP-Medium" pitchFamily="50" charset="0"/>
        </a:defRPr>
      </a:lvl8pPr>
      <a:lvl9pPr marL="2255838" indent="-427038" algn="l" rtl="0" fontAlgn="base">
        <a:lnSpc>
          <a:spcPct val="85000"/>
        </a:lnSpc>
        <a:spcBef>
          <a:spcPct val="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à"/>
        <a:defRPr sz="3000">
          <a:solidFill>
            <a:schemeClr val="tx2"/>
          </a:solidFill>
          <a:latin typeface="DigitalSansEFOP-Medium" pitchFamily="50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Clr>
          <a:schemeClr val="accent1"/>
        </a:buClr>
        <a:buFont typeface="Franklin Gothic Demi" pitchFamily="34" charset="0"/>
        <a:buChar char="&gt;"/>
        <a:defRPr sz="2000">
          <a:solidFill>
            <a:schemeClr val="tx2"/>
          </a:solidFill>
          <a:latin typeface="+mn-lt"/>
        </a:defRPr>
      </a:lvl2pPr>
      <a:lvl3pPr marL="1233488" indent="-228600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Clr>
          <a:schemeClr val="hlink"/>
        </a:buClr>
        <a:buFont typeface="Franklin Gothic Demi" pitchFamily="34" charset="0"/>
        <a:buChar char="&gt;"/>
        <a:defRPr i="1">
          <a:solidFill>
            <a:schemeClr val="bg2"/>
          </a:solidFill>
          <a:latin typeface="+mn-lt"/>
        </a:defRPr>
      </a:lvl3pPr>
      <a:lvl4pPr marL="1641475" indent="-228600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Char char="–"/>
        <a:defRPr sz="1600">
          <a:solidFill>
            <a:schemeClr val="tx1"/>
          </a:solidFill>
          <a:latin typeface="Trebuchet MS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Char char="»"/>
        <a:defRPr sz="1600">
          <a:solidFill>
            <a:schemeClr val="tx1"/>
          </a:solidFill>
          <a:latin typeface="Trebuchet MS" pitchFamily="34" charset="0"/>
        </a:defRPr>
      </a:lvl5pPr>
      <a:lvl6pPr marL="2514600" indent="-228600" algn="l" rtl="0" fontAlgn="base">
        <a:lnSpc>
          <a:spcPct val="90000"/>
        </a:lnSpc>
        <a:spcBef>
          <a:spcPct val="50000"/>
        </a:spcBef>
        <a:spcAft>
          <a:spcPct val="0"/>
        </a:spcAft>
        <a:buChar char="»"/>
        <a:defRPr sz="1600">
          <a:solidFill>
            <a:schemeClr val="tx1"/>
          </a:solidFill>
          <a:latin typeface="Trebuchet MS" pitchFamily="34" charset="0"/>
        </a:defRPr>
      </a:lvl6pPr>
      <a:lvl7pPr marL="2971800" indent="-228600" algn="l" rtl="0" fontAlgn="base">
        <a:lnSpc>
          <a:spcPct val="90000"/>
        </a:lnSpc>
        <a:spcBef>
          <a:spcPct val="50000"/>
        </a:spcBef>
        <a:spcAft>
          <a:spcPct val="0"/>
        </a:spcAft>
        <a:buChar char="»"/>
        <a:defRPr sz="1600">
          <a:solidFill>
            <a:schemeClr val="tx1"/>
          </a:solidFill>
          <a:latin typeface="Trebuchet MS" pitchFamily="34" charset="0"/>
        </a:defRPr>
      </a:lvl7pPr>
      <a:lvl8pPr marL="3429000" indent="-228600" algn="l" rtl="0" fontAlgn="base">
        <a:lnSpc>
          <a:spcPct val="90000"/>
        </a:lnSpc>
        <a:spcBef>
          <a:spcPct val="50000"/>
        </a:spcBef>
        <a:spcAft>
          <a:spcPct val="0"/>
        </a:spcAft>
        <a:buChar char="»"/>
        <a:defRPr sz="1600">
          <a:solidFill>
            <a:schemeClr val="tx1"/>
          </a:solidFill>
          <a:latin typeface="Trebuchet MS" pitchFamily="34" charset="0"/>
        </a:defRPr>
      </a:lvl8pPr>
      <a:lvl9pPr marL="3886200" indent="-228600" algn="l" rtl="0" fontAlgn="base">
        <a:lnSpc>
          <a:spcPct val="90000"/>
        </a:lnSpc>
        <a:spcBef>
          <a:spcPct val="50000"/>
        </a:spcBef>
        <a:spcAft>
          <a:spcPct val="0"/>
        </a:spcAft>
        <a:buChar char="»"/>
        <a:defRPr sz="1600">
          <a:solidFill>
            <a:schemeClr val="tx1"/>
          </a:solidFill>
          <a:latin typeface="Trebuchet MS" pitchFamily="34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9.png"/><Relationship Id="rId18" Type="http://schemas.openxmlformats.org/officeDocument/2006/relationships/slide" Target="slide4.xml"/><Relationship Id="rId3" Type="http://schemas.openxmlformats.org/officeDocument/2006/relationships/slide" Target="slide14.xml"/><Relationship Id="rId21" Type="http://schemas.openxmlformats.org/officeDocument/2006/relationships/slide" Target="slide6.xml"/><Relationship Id="rId7" Type="http://schemas.openxmlformats.org/officeDocument/2006/relationships/image" Target="../media/image34.png"/><Relationship Id="rId12" Type="http://schemas.openxmlformats.org/officeDocument/2006/relationships/image" Target="../media/image38.png"/><Relationship Id="rId17" Type="http://schemas.openxmlformats.org/officeDocument/2006/relationships/image" Target="../media/image42.png"/><Relationship Id="rId2" Type="http://schemas.openxmlformats.org/officeDocument/2006/relationships/image" Target="../media/image19.png"/><Relationship Id="rId16" Type="http://schemas.openxmlformats.org/officeDocument/2006/relationships/image" Target="../media/image41.jpeg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9.xml"/><Relationship Id="rId24" Type="http://schemas.openxmlformats.org/officeDocument/2006/relationships/image" Target="../media/image52.jpeg"/><Relationship Id="rId5" Type="http://schemas.openxmlformats.org/officeDocument/2006/relationships/image" Target="../media/image4.png"/><Relationship Id="rId15" Type="http://schemas.openxmlformats.org/officeDocument/2006/relationships/slide" Target="slide11.xml"/><Relationship Id="rId23" Type="http://schemas.openxmlformats.org/officeDocument/2006/relationships/image" Target="../media/image30.png"/><Relationship Id="rId10" Type="http://schemas.openxmlformats.org/officeDocument/2006/relationships/image" Target="../media/image37.png"/><Relationship Id="rId19" Type="http://schemas.openxmlformats.org/officeDocument/2006/relationships/image" Target="../media/image43.png"/><Relationship Id="rId4" Type="http://schemas.openxmlformats.org/officeDocument/2006/relationships/image" Target="../media/image51.jpeg"/><Relationship Id="rId9" Type="http://schemas.openxmlformats.org/officeDocument/2006/relationships/slide" Target="slide13.xml"/><Relationship Id="rId14" Type="http://schemas.openxmlformats.org/officeDocument/2006/relationships/image" Target="../media/image40.png"/><Relationship Id="rId22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9.png"/><Relationship Id="rId18" Type="http://schemas.openxmlformats.org/officeDocument/2006/relationships/image" Target="../media/image42.png"/><Relationship Id="rId3" Type="http://schemas.openxmlformats.org/officeDocument/2006/relationships/image" Target="../media/image54.jpeg"/><Relationship Id="rId21" Type="http://schemas.openxmlformats.org/officeDocument/2006/relationships/image" Target="../media/image44.png"/><Relationship Id="rId7" Type="http://schemas.openxmlformats.org/officeDocument/2006/relationships/image" Target="../media/image34.png"/><Relationship Id="rId12" Type="http://schemas.openxmlformats.org/officeDocument/2006/relationships/image" Target="../media/image38.png"/><Relationship Id="rId17" Type="http://schemas.openxmlformats.org/officeDocument/2006/relationships/slide" Target="slide14.xml"/><Relationship Id="rId25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1.jpeg"/><Relationship Id="rId20" Type="http://schemas.openxmlformats.org/officeDocument/2006/relationships/image" Target="../media/image43.png"/><Relationship Id="rId1" Type="http://schemas.openxmlformats.org/officeDocument/2006/relationships/vmlDrawing" Target="../drawings/vmlDrawing2.vml"/><Relationship Id="rId6" Type="http://schemas.openxmlformats.org/officeDocument/2006/relationships/slide" Target="slide5.xml"/><Relationship Id="rId11" Type="http://schemas.openxmlformats.org/officeDocument/2006/relationships/slide" Target="slide9.xml"/><Relationship Id="rId24" Type="http://schemas.openxmlformats.org/officeDocument/2006/relationships/image" Target="../media/image30.png"/><Relationship Id="rId5" Type="http://schemas.openxmlformats.org/officeDocument/2006/relationships/image" Target="../media/image4.png"/><Relationship Id="rId15" Type="http://schemas.openxmlformats.org/officeDocument/2006/relationships/slide" Target="slide11.xml"/><Relationship Id="rId23" Type="http://schemas.openxmlformats.org/officeDocument/2006/relationships/image" Target="../media/image37.png"/><Relationship Id="rId10" Type="http://schemas.openxmlformats.org/officeDocument/2006/relationships/image" Target="../media/image36.png"/><Relationship Id="rId19" Type="http://schemas.openxmlformats.org/officeDocument/2006/relationships/slide" Target="slide4.xml"/><Relationship Id="rId4" Type="http://schemas.openxmlformats.org/officeDocument/2006/relationships/image" Target="../media/image55.png"/><Relationship Id="rId9" Type="http://schemas.openxmlformats.org/officeDocument/2006/relationships/slide" Target="slide6.xml"/><Relationship Id="rId14" Type="http://schemas.openxmlformats.org/officeDocument/2006/relationships/image" Target="../media/image40.png"/><Relationship Id="rId22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image" Target="../media/image42.png"/><Relationship Id="rId18" Type="http://schemas.openxmlformats.org/officeDocument/2006/relationships/image" Target="../media/image38.png"/><Relationship Id="rId3" Type="http://schemas.openxmlformats.org/officeDocument/2006/relationships/slide" Target="slide5.xml"/><Relationship Id="rId21" Type="http://schemas.openxmlformats.org/officeDocument/2006/relationships/image" Target="../media/image30.png"/><Relationship Id="rId7" Type="http://schemas.openxmlformats.org/officeDocument/2006/relationships/image" Target="../media/image36.png"/><Relationship Id="rId12" Type="http://schemas.openxmlformats.org/officeDocument/2006/relationships/slide" Target="slide14.xml"/><Relationship Id="rId17" Type="http://schemas.openxmlformats.org/officeDocument/2006/relationships/slide" Target="slide9.xml"/><Relationship Id="rId2" Type="http://schemas.openxmlformats.org/officeDocument/2006/relationships/image" Target="../media/image56.png"/><Relationship Id="rId16" Type="http://schemas.openxmlformats.org/officeDocument/2006/relationships/image" Target="../media/image44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image" Target="../media/image41.jpeg"/><Relationship Id="rId5" Type="http://schemas.openxmlformats.org/officeDocument/2006/relationships/image" Target="../media/image35.png"/><Relationship Id="rId15" Type="http://schemas.openxmlformats.org/officeDocument/2006/relationships/image" Target="../media/image43.png"/><Relationship Id="rId23" Type="http://schemas.openxmlformats.org/officeDocument/2006/relationships/image" Target="../media/image4.png"/><Relationship Id="rId10" Type="http://schemas.openxmlformats.org/officeDocument/2006/relationships/slide" Target="slide11.xml"/><Relationship Id="rId19" Type="http://schemas.openxmlformats.org/officeDocument/2006/relationships/image" Target="../media/image39.png"/><Relationship Id="rId4" Type="http://schemas.openxmlformats.org/officeDocument/2006/relationships/image" Target="../media/image34.png"/><Relationship Id="rId9" Type="http://schemas.openxmlformats.org/officeDocument/2006/relationships/image" Target="../media/image37.png"/><Relationship Id="rId14" Type="http://schemas.openxmlformats.org/officeDocument/2006/relationships/slide" Target="slide4.xml"/><Relationship Id="rId22" Type="http://schemas.openxmlformats.org/officeDocument/2006/relationships/image" Target="../media/image5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39.png"/><Relationship Id="rId18" Type="http://schemas.openxmlformats.org/officeDocument/2006/relationships/image" Target="../media/image43.png"/><Relationship Id="rId26" Type="http://schemas.openxmlformats.org/officeDocument/2006/relationships/image" Target="../media/image62.jpeg"/><Relationship Id="rId3" Type="http://schemas.openxmlformats.org/officeDocument/2006/relationships/image" Target="../media/image4.png"/><Relationship Id="rId21" Type="http://schemas.openxmlformats.org/officeDocument/2006/relationships/image" Target="../media/image41.jpeg"/><Relationship Id="rId7" Type="http://schemas.openxmlformats.org/officeDocument/2006/relationships/slide" Target="slide6.xml"/><Relationship Id="rId12" Type="http://schemas.openxmlformats.org/officeDocument/2006/relationships/image" Target="../media/image38.png"/><Relationship Id="rId17" Type="http://schemas.openxmlformats.org/officeDocument/2006/relationships/slide" Target="slide4.xml"/><Relationship Id="rId25" Type="http://schemas.openxmlformats.org/officeDocument/2006/relationships/image" Target="../media/image61.jpeg"/><Relationship Id="rId2" Type="http://schemas.openxmlformats.org/officeDocument/2006/relationships/image" Target="../media/image58.png"/><Relationship Id="rId16" Type="http://schemas.openxmlformats.org/officeDocument/2006/relationships/image" Target="../media/image42.png"/><Relationship Id="rId20" Type="http://schemas.openxmlformats.org/officeDocument/2006/relationships/slide" Target="slide11.xml"/><Relationship Id="rId29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slide" Target="slide9.xml"/><Relationship Id="rId24" Type="http://schemas.openxmlformats.org/officeDocument/2006/relationships/image" Target="../media/image60.jpeg"/><Relationship Id="rId5" Type="http://schemas.openxmlformats.org/officeDocument/2006/relationships/image" Target="../media/image34.png"/><Relationship Id="rId15" Type="http://schemas.openxmlformats.org/officeDocument/2006/relationships/slide" Target="slide14.xml"/><Relationship Id="rId23" Type="http://schemas.openxmlformats.org/officeDocument/2006/relationships/image" Target="../media/image30.png"/><Relationship Id="rId28" Type="http://schemas.openxmlformats.org/officeDocument/2006/relationships/image" Target="../media/image64.jpeg"/><Relationship Id="rId10" Type="http://schemas.openxmlformats.org/officeDocument/2006/relationships/image" Target="../media/image37.png"/><Relationship Id="rId19" Type="http://schemas.openxmlformats.org/officeDocument/2006/relationships/image" Target="../media/image44.png"/><Relationship Id="rId31" Type="http://schemas.openxmlformats.org/officeDocument/2006/relationships/image" Target="../media/image67.jpeg"/><Relationship Id="rId4" Type="http://schemas.openxmlformats.org/officeDocument/2006/relationships/slide" Target="slide5.xml"/><Relationship Id="rId9" Type="http://schemas.openxmlformats.org/officeDocument/2006/relationships/slide" Target="slide13.xml"/><Relationship Id="rId14" Type="http://schemas.openxmlformats.org/officeDocument/2006/relationships/image" Target="../media/image40.png"/><Relationship Id="rId22" Type="http://schemas.openxmlformats.org/officeDocument/2006/relationships/image" Target="../media/image59.png"/><Relationship Id="rId27" Type="http://schemas.openxmlformats.org/officeDocument/2006/relationships/image" Target="../media/image63.jpeg"/><Relationship Id="rId30" Type="http://schemas.openxmlformats.org/officeDocument/2006/relationships/image" Target="../media/image6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38.png"/><Relationship Id="rId18" Type="http://schemas.openxmlformats.org/officeDocument/2006/relationships/slide" Target="slide4.xml"/><Relationship Id="rId3" Type="http://schemas.openxmlformats.org/officeDocument/2006/relationships/image" Target="../media/image4.png"/><Relationship Id="rId21" Type="http://schemas.openxmlformats.org/officeDocument/2006/relationships/slide" Target="slide14.xml"/><Relationship Id="rId7" Type="http://schemas.openxmlformats.org/officeDocument/2006/relationships/image" Target="../media/image35.png"/><Relationship Id="rId12" Type="http://schemas.openxmlformats.org/officeDocument/2006/relationships/slide" Target="slide9.xml"/><Relationship Id="rId17" Type="http://schemas.openxmlformats.org/officeDocument/2006/relationships/image" Target="../media/image41.jpeg"/><Relationship Id="rId2" Type="http://schemas.openxmlformats.org/officeDocument/2006/relationships/image" Target="../media/image68.jpeg"/><Relationship Id="rId16" Type="http://schemas.openxmlformats.org/officeDocument/2006/relationships/slide" Target="slide11.xml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png"/><Relationship Id="rId11" Type="http://schemas.openxmlformats.org/officeDocument/2006/relationships/image" Target="../media/image37.png"/><Relationship Id="rId24" Type="http://schemas.openxmlformats.org/officeDocument/2006/relationships/image" Target="../media/image70.png"/><Relationship Id="rId5" Type="http://schemas.openxmlformats.org/officeDocument/2006/relationships/slide" Target="slide5.xml"/><Relationship Id="rId15" Type="http://schemas.openxmlformats.org/officeDocument/2006/relationships/image" Target="../media/image40.png"/><Relationship Id="rId23" Type="http://schemas.openxmlformats.org/officeDocument/2006/relationships/image" Target="../media/image30.png"/><Relationship Id="rId10" Type="http://schemas.openxmlformats.org/officeDocument/2006/relationships/slide" Target="slide13.xml"/><Relationship Id="rId19" Type="http://schemas.openxmlformats.org/officeDocument/2006/relationships/image" Target="../media/image43.png"/><Relationship Id="rId4" Type="http://schemas.openxmlformats.org/officeDocument/2006/relationships/image" Target="../media/image69.png"/><Relationship Id="rId9" Type="http://schemas.openxmlformats.org/officeDocument/2006/relationships/image" Target="../media/image36.png"/><Relationship Id="rId14" Type="http://schemas.openxmlformats.org/officeDocument/2006/relationships/image" Target="../media/image39.png"/><Relationship Id="rId22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38.png"/><Relationship Id="rId18" Type="http://schemas.openxmlformats.org/officeDocument/2006/relationships/slide" Target="slide4.xml"/><Relationship Id="rId3" Type="http://schemas.openxmlformats.org/officeDocument/2006/relationships/image" Target="../media/image72.png"/><Relationship Id="rId21" Type="http://schemas.openxmlformats.org/officeDocument/2006/relationships/slide" Target="slide14.xml"/><Relationship Id="rId7" Type="http://schemas.openxmlformats.org/officeDocument/2006/relationships/image" Target="../media/image35.png"/><Relationship Id="rId12" Type="http://schemas.openxmlformats.org/officeDocument/2006/relationships/slide" Target="slide9.xml"/><Relationship Id="rId17" Type="http://schemas.openxmlformats.org/officeDocument/2006/relationships/image" Target="../media/image41.jpeg"/><Relationship Id="rId2" Type="http://schemas.openxmlformats.org/officeDocument/2006/relationships/image" Target="../media/image71.png"/><Relationship Id="rId16" Type="http://schemas.openxmlformats.org/officeDocument/2006/relationships/slide" Target="slide11.xml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7.png"/><Relationship Id="rId24" Type="http://schemas.openxmlformats.org/officeDocument/2006/relationships/image" Target="../media/image70.png"/><Relationship Id="rId5" Type="http://schemas.openxmlformats.org/officeDocument/2006/relationships/slide" Target="slide5.xml"/><Relationship Id="rId15" Type="http://schemas.openxmlformats.org/officeDocument/2006/relationships/image" Target="../media/image40.png"/><Relationship Id="rId23" Type="http://schemas.openxmlformats.org/officeDocument/2006/relationships/image" Target="../media/image30.png"/><Relationship Id="rId10" Type="http://schemas.openxmlformats.org/officeDocument/2006/relationships/slide" Target="slide13.xml"/><Relationship Id="rId19" Type="http://schemas.openxmlformats.org/officeDocument/2006/relationships/image" Target="../media/image43.png"/><Relationship Id="rId4" Type="http://schemas.openxmlformats.org/officeDocument/2006/relationships/image" Target="../media/image4.png"/><Relationship Id="rId9" Type="http://schemas.openxmlformats.org/officeDocument/2006/relationships/image" Target="../media/image36.png"/><Relationship Id="rId14" Type="http://schemas.openxmlformats.org/officeDocument/2006/relationships/image" Target="../media/image39.png"/><Relationship Id="rId22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slide" Target="slide11.xml"/><Relationship Id="rId18" Type="http://schemas.openxmlformats.org/officeDocument/2006/relationships/slide" Target="slide14.xml"/><Relationship Id="rId3" Type="http://schemas.openxmlformats.org/officeDocument/2006/relationships/image" Target="../media/image34.png"/><Relationship Id="rId21" Type="http://schemas.openxmlformats.org/officeDocument/2006/relationships/image" Target="../media/image70.png"/><Relationship Id="rId7" Type="http://schemas.openxmlformats.org/officeDocument/2006/relationships/slide" Target="slide13.xml"/><Relationship Id="rId12" Type="http://schemas.openxmlformats.org/officeDocument/2006/relationships/image" Target="../media/image40.png"/><Relationship Id="rId17" Type="http://schemas.openxmlformats.org/officeDocument/2006/relationships/image" Target="../media/image44.png"/><Relationship Id="rId2" Type="http://schemas.openxmlformats.org/officeDocument/2006/relationships/slide" Target="slide5.xml"/><Relationship Id="rId16" Type="http://schemas.openxmlformats.org/officeDocument/2006/relationships/image" Target="../media/image43.png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39.png"/><Relationship Id="rId24" Type="http://schemas.openxmlformats.org/officeDocument/2006/relationships/image" Target="../media/image74.jpeg"/><Relationship Id="rId5" Type="http://schemas.openxmlformats.org/officeDocument/2006/relationships/slide" Target="slide6.xml"/><Relationship Id="rId15" Type="http://schemas.openxmlformats.org/officeDocument/2006/relationships/slide" Target="slide4.xml"/><Relationship Id="rId23" Type="http://schemas.openxmlformats.org/officeDocument/2006/relationships/image" Target="../media/image73.jpeg"/><Relationship Id="rId10" Type="http://schemas.openxmlformats.org/officeDocument/2006/relationships/image" Target="../media/image38.png"/><Relationship Id="rId19" Type="http://schemas.openxmlformats.org/officeDocument/2006/relationships/image" Target="../media/image42.png"/><Relationship Id="rId4" Type="http://schemas.openxmlformats.org/officeDocument/2006/relationships/image" Target="../media/image35.png"/><Relationship Id="rId9" Type="http://schemas.openxmlformats.org/officeDocument/2006/relationships/slide" Target="slide9.xml"/><Relationship Id="rId14" Type="http://schemas.openxmlformats.org/officeDocument/2006/relationships/image" Target="../media/image41.jpeg"/><Relationship Id="rId22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5.jpeg"/><Relationship Id="rId18" Type="http://schemas.openxmlformats.org/officeDocument/2006/relationships/image" Target="../media/image90.jpeg"/><Relationship Id="rId3" Type="http://schemas.openxmlformats.org/officeDocument/2006/relationships/image" Target="../media/image76.jpeg"/><Relationship Id="rId21" Type="http://schemas.openxmlformats.org/officeDocument/2006/relationships/image" Target="../media/image93.jpeg"/><Relationship Id="rId7" Type="http://schemas.openxmlformats.org/officeDocument/2006/relationships/image" Target="../media/image79.png"/><Relationship Id="rId12" Type="http://schemas.openxmlformats.org/officeDocument/2006/relationships/image" Target="../media/image84.jpeg"/><Relationship Id="rId17" Type="http://schemas.openxmlformats.org/officeDocument/2006/relationships/image" Target="../media/image89.jpeg"/><Relationship Id="rId2" Type="http://schemas.openxmlformats.org/officeDocument/2006/relationships/image" Target="../media/image75.png"/><Relationship Id="rId16" Type="http://schemas.openxmlformats.org/officeDocument/2006/relationships/image" Target="../media/image88.jpeg"/><Relationship Id="rId20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11" Type="http://schemas.openxmlformats.org/officeDocument/2006/relationships/image" Target="../media/image83.jpeg"/><Relationship Id="rId5" Type="http://schemas.openxmlformats.org/officeDocument/2006/relationships/image" Target="../media/image77.png"/><Relationship Id="rId15" Type="http://schemas.openxmlformats.org/officeDocument/2006/relationships/image" Target="../media/image87.jpeg"/><Relationship Id="rId10" Type="http://schemas.openxmlformats.org/officeDocument/2006/relationships/image" Target="../media/image82.jpeg"/><Relationship Id="rId19" Type="http://schemas.openxmlformats.org/officeDocument/2006/relationships/image" Target="../media/image91.png"/><Relationship Id="rId4" Type="http://schemas.openxmlformats.org/officeDocument/2006/relationships/image" Target="../media/image4.png"/><Relationship Id="rId9" Type="http://schemas.openxmlformats.org/officeDocument/2006/relationships/image" Target="../media/image81.jpeg"/><Relationship Id="rId14" Type="http://schemas.openxmlformats.org/officeDocument/2006/relationships/image" Target="../media/image8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slide" Target="slide10.xml"/><Relationship Id="rId11" Type="http://schemas.openxmlformats.org/officeDocument/2006/relationships/image" Target="../media/image4.png"/><Relationship Id="rId5" Type="http://schemas.openxmlformats.org/officeDocument/2006/relationships/image" Target="../media/image13.pn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slide" Target="slide13.xml"/><Relationship Id="rId3" Type="http://schemas.openxmlformats.org/officeDocument/2006/relationships/image" Target="../media/image21.png"/><Relationship Id="rId21" Type="http://schemas.openxmlformats.org/officeDocument/2006/relationships/image" Target="../media/image32.jpe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slide" Target="slide12.xml"/><Relationship Id="rId2" Type="http://schemas.openxmlformats.org/officeDocument/2006/relationships/image" Target="../media/image4.png"/><Relationship Id="rId16" Type="http://schemas.openxmlformats.org/officeDocument/2006/relationships/slide" Target="slide11.xml"/><Relationship Id="rId20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jpeg"/><Relationship Id="rId5" Type="http://schemas.openxmlformats.org/officeDocument/2006/relationships/image" Target="../media/image23.png"/><Relationship Id="rId15" Type="http://schemas.openxmlformats.org/officeDocument/2006/relationships/slide" Target="slide10.xml"/><Relationship Id="rId23" Type="http://schemas.openxmlformats.org/officeDocument/2006/relationships/slide" Target="slide17.xml"/><Relationship Id="rId10" Type="http://schemas.openxmlformats.org/officeDocument/2006/relationships/image" Target="../media/image28.png"/><Relationship Id="rId19" Type="http://schemas.openxmlformats.org/officeDocument/2006/relationships/slide" Target="slide14.xml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slide" Target="slide9.xml"/><Relationship Id="rId22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13.xml"/><Relationship Id="rId18" Type="http://schemas.openxmlformats.org/officeDocument/2006/relationships/image" Target="../media/image40.png"/><Relationship Id="rId26" Type="http://schemas.openxmlformats.org/officeDocument/2006/relationships/image" Target="../media/image30.png"/><Relationship Id="rId3" Type="http://schemas.openxmlformats.org/officeDocument/2006/relationships/diagramData" Target="../diagrams/data1.xml"/><Relationship Id="rId21" Type="http://schemas.openxmlformats.org/officeDocument/2006/relationships/slide" Target="slide14.xml"/><Relationship Id="rId7" Type="http://schemas.microsoft.com/office/2007/relationships/diagramDrawing" Target="../diagrams/drawing1.xml"/><Relationship Id="rId12" Type="http://schemas.openxmlformats.org/officeDocument/2006/relationships/image" Target="../media/image36.png"/><Relationship Id="rId17" Type="http://schemas.openxmlformats.org/officeDocument/2006/relationships/image" Target="../media/image39.png"/><Relationship Id="rId25" Type="http://schemas.openxmlformats.org/officeDocument/2006/relationships/image" Target="../media/image44.png"/><Relationship Id="rId2" Type="http://schemas.openxmlformats.org/officeDocument/2006/relationships/image" Target="../media/image4.png"/><Relationship Id="rId16" Type="http://schemas.openxmlformats.org/officeDocument/2006/relationships/image" Target="../media/image38.png"/><Relationship Id="rId20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slide" Target="slide6.xml"/><Relationship Id="rId24" Type="http://schemas.openxmlformats.org/officeDocument/2006/relationships/image" Target="../media/image43.png"/><Relationship Id="rId5" Type="http://schemas.openxmlformats.org/officeDocument/2006/relationships/diagramQuickStyle" Target="../diagrams/quickStyle1.xml"/><Relationship Id="rId15" Type="http://schemas.openxmlformats.org/officeDocument/2006/relationships/slide" Target="slide9.xml"/><Relationship Id="rId23" Type="http://schemas.openxmlformats.org/officeDocument/2006/relationships/slide" Target="slide4.xml"/><Relationship Id="rId28" Type="http://schemas.openxmlformats.org/officeDocument/2006/relationships/image" Target="../media/image46.png"/><Relationship Id="rId10" Type="http://schemas.openxmlformats.org/officeDocument/2006/relationships/image" Target="../media/image35.png"/><Relationship Id="rId19" Type="http://schemas.openxmlformats.org/officeDocument/2006/relationships/slide" Target="slide1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34.png"/><Relationship Id="rId14" Type="http://schemas.openxmlformats.org/officeDocument/2006/relationships/image" Target="../media/image37.png"/><Relationship Id="rId22" Type="http://schemas.openxmlformats.org/officeDocument/2006/relationships/image" Target="../media/image42.png"/><Relationship Id="rId27" Type="http://schemas.openxmlformats.org/officeDocument/2006/relationships/image" Target="../media/image4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image" Target="../media/image40.png"/><Relationship Id="rId18" Type="http://schemas.openxmlformats.org/officeDocument/2006/relationships/slide" Target="slide4.xml"/><Relationship Id="rId3" Type="http://schemas.openxmlformats.org/officeDocument/2006/relationships/slide" Target="slide5.xml"/><Relationship Id="rId21" Type="http://schemas.openxmlformats.org/officeDocument/2006/relationships/image" Target="../media/image30.png"/><Relationship Id="rId7" Type="http://schemas.openxmlformats.org/officeDocument/2006/relationships/image" Target="../media/image36.png"/><Relationship Id="rId12" Type="http://schemas.openxmlformats.org/officeDocument/2006/relationships/image" Target="../media/image39.png"/><Relationship Id="rId17" Type="http://schemas.openxmlformats.org/officeDocument/2006/relationships/image" Target="../media/image42.png"/><Relationship Id="rId2" Type="http://schemas.openxmlformats.org/officeDocument/2006/relationships/image" Target="../media/image4.png"/><Relationship Id="rId16" Type="http://schemas.openxmlformats.org/officeDocument/2006/relationships/slide" Target="slide14.xml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image" Target="../media/image38.png"/><Relationship Id="rId5" Type="http://schemas.openxmlformats.org/officeDocument/2006/relationships/image" Target="../media/image35.png"/><Relationship Id="rId15" Type="http://schemas.openxmlformats.org/officeDocument/2006/relationships/image" Target="../media/image41.jpeg"/><Relationship Id="rId23" Type="http://schemas.openxmlformats.org/officeDocument/2006/relationships/image" Target="../media/image48.jpeg"/><Relationship Id="rId10" Type="http://schemas.openxmlformats.org/officeDocument/2006/relationships/slide" Target="slide9.xml"/><Relationship Id="rId19" Type="http://schemas.openxmlformats.org/officeDocument/2006/relationships/image" Target="../media/image43.png"/><Relationship Id="rId4" Type="http://schemas.openxmlformats.org/officeDocument/2006/relationships/image" Target="../media/image34.png"/><Relationship Id="rId9" Type="http://schemas.openxmlformats.org/officeDocument/2006/relationships/image" Target="../media/image37.png"/><Relationship Id="rId14" Type="http://schemas.openxmlformats.org/officeDocument/2006/relationships/slide" Target="slide11.xml"/><Relationship Id="rId22" Type="http://schemas.openxmlformats.org/officeDocument/2006/relationships/image" Target="../media/image4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slide" Target="slide4.xml"/><Relationship Id="rId18" Type="http://schemas.openxmlformats.org/officeDocument/2006/relationships/image" Target="../media/image35.png"/><Relationship Id="rId3" Type="http://schemas.openxmlformats.org/officeDocument/2006/relationships/image" Target="../media/image36.png"/><Relationship Id="rId21" Type="http://schemas.openxmlformats.org/officeDocument/2006/relationships/slide" Target="slide7.xml"/><Relationship Id="rId7" Type="http://schemas.openxmlformats.org/officeDocument/2006/relationships/image" Target="../media/image38.png"/><Relationship Id="rId12" Type="http://schemas.openxmlformats.org/officeDocument/2006/relationships/image" Target="../media/image42.png"/><Relationship Id="rId17" Type="http://schemas.openxmlformats.org/officeDocument/2006/relationships/image" Target="../media/image34.png"/><Relationship Id="rId2" Type="http://schemas.openxmlformats.org/officeDocument/2006/relationships/slide" Target="slide6.xml"/><Relationship Id="rId16" Type="http://schemas.openxmlformats.org/officeDocument/2006/relationships/slide" Target="slide5.xml"/><Relationship Id="rId20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10.xml"/><Relationship Id="rId5" Type="http://schemas.openxmlformats.org/officeDocument/2006/relationships/image" Target="../media/image37.png"/><Relationship Id="rId15" Type="http://schemas.openxmlformats.org/officeDocument/2006/relationships/image" Target="../media/image44.png"/><Relationship Id="rId23" Type="http://schemas.openxmlformats.org/officeDocument/2006/relationships/image" Target="../media/image4.png"/><Relationship Id="rId10" Type="http://schemas.openxmlformats.org/officeDocument/2006/relationships/image" Target="../media/image41.jpeg"/><Relationship Id="rId19" Type="http://schemas.openxmlformats.org/officeDocument/2006/relationships/image" Target="../media/image30.png"/><Relationship Id="rId4" Type="http://schemas.openxmlformats.org/officeDocument/2006/relationships/slide" Target="slide12.xml"/><Relationship Id="rId9" Type="http://schemas.openxmlformats.org/officeDocument/2006/relationships/image" Target="../media/image40.png"/><Relationship Id="rId14" Type="http://schemas.openxmlformats.org/officeDocument/2006/relationships/image" Target="../media/image43.png"/><Relationship Id="rId22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Grp="1" noChangeArrowheads="1"/>
          </p:cNvSpPr>
          <p:nvPr>
            <p:ph type="ctrTitle"/>
          </p:nvPr>
        </p:nvSpPr>
        <p:spPr>
          <a:xfrm>
            <a:off x="555625" y="2541588"/>
            <a:ext cx="8001000" cy="1038225"/>
          </a:xfrm>
        </p:spPr>
        <p:txBody>
          <a:bodyPr/>
          <a:lstStyle/>
          <a:p>
            <a:pPr eaLnBrk="1" hangingPunct="1"/>
            <a:r>
              <a:rPr lang="fr-FR" smtClean="0"/>
              <a:t>GEFCO SLOVAKIA</a:t>
            </a:r>
          </a:p>
        </p:txBody>
      </p:sp>
      <p:sp>
        <p:nvSpPr>
          <p:cNvPr id="3075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5201919" y="3921760"/>
            <a:ext cx="3254693" cy="59785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fr-FR" sz="2400" dirty="0" smtClean="0">
                <a:solidFill>
                  <a:srgbClr val="FFC000"/>
                </a:solidFill>
                <a:sym typeface="Wingdings 3"/>
              </a:rPr>
              <a:t></a:t>
            </a:r>
            <a:r>
              <a:rPr lang="sk-SK" sz="2400" dirty="0" smtClean="0">
                <a:solidFill>
                  <a:srgbClr val="FFC000"/>
                </a:solidFill>
                <a:sym typeface="Wingdings 3"/>
              </a:rPr>
              <a:t> </a:t>
            </a:r>
            <a:r>
              <a:rPr lang="fr-FR" dirty="0" err="1" smtClean="0"/>
              <a:t>Komer</a:t>
            </a:r>
            <a:r>
              <a:rPr lang="sk-SK" dirty="0" err="1" smtClean="0"/>
              <a:t>čná</a:t>
            </a:r>
            <a:r>
              <a:rPr lang="sk-SK" dirty="0" smtClean="0"/>
              <a:t> prezentácia</a:t>
            </a:r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roup 85"/>
          <p:cNvGrpSpPr/>
          <p:nvPr/>
        </p:nvGrpSpPr>
        <p:grpSpPr>
          <a:xfrm>
            <a:off x="4923665" y="1466985"/>
            <a:ext cx="4196569" cy="2284273"/>
            <a:chOff x="1019175" y="1323975"/>
            <a:chExt cx="8145463" cy="4235450"/>
          </a:xfrm>
        </p:grpSpPr>
        <p:pic>
          <p:nvPicPr>
            <p:cNvPr id="54" name="Picture 5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19175" y="1323975"/>
              <a:ext cx="8145463" cy="4235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3" name="Oval 64"/>
            <p:cNvSpPr>
              <a:spLocks noChangeArrowheads="1"/>
            </p:cNvSpPr>
            <p:nvPr/>
          </p:nvSpPr>
          <p:spPr bwMode="auto">
            <a:xfrm>
              <a:off x="2103438" y="3846513"/>
              <a:ext cx="152400" cy="152400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sk-SK"/>
            </a:p>
          </p:txBody>
        </p:sp>
        <p:sp>
          <p:nvSpPr>
            <p:cNvPr id="78" name="Oval 72"/>
            <p:cNvSpPr>
              <a:spLocks noChangeArrowheads="1"/>
            </p:cNvSpPr>
            <p:nvPr/>
          </p:nvSpPr>
          <p:spPr bwMode="auto">
            <a:xfrm>
              <a:off x="5881688" y="2511425"/>
              <a:ext cx="152400" cy="152400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sk-SK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7251700" y="3160713"/>
              <a:ext cx="152400" cy="152400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sk-SK"/>
            </a:p>
          </p:txBody>
        </p:sp>
        <p:pic>
          <p:nvPicPr>
            <p:cNvPr id="83" name="Picture 1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92326" y="3608248"/>
              <a:ext cx="1327024" cy="238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4" name="Picture 1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248776" y="2273160"/>
              <a:ext cx="1327024" cy="238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5" name="Picture 1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728200" y="2886909"/>
              <a:ext cx="1327024" cy="238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500" dirty="0" smtClean="0"/>
              <a:t>C</a:t>
            </a:r>
            <a:r>
              <a:rPr lang="sk-SK" sz="2500" dirty="0" smtClean="0"/>
              <a:t>USTOMS – COLNÉ SLUŽBY</a:t>
            </a:r>
            <a:endParaRPr lang="en-GB" sz="2500" dirty="0" smtClean="0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13359" y="1289405"/>
            <a:ext cx="3938203" cy="5180404"/>
          </a:xfrm>
          <a:gradFill rotWithShape="1">
            <a:gsLst>
              <a:gs pos="0">
                <a:srgbClr val="84307C"/>
              </a:gs>
              <a:gs pos="100000">
                <a:srgbClr val="CC72C3"/>
              </a:gs>
            </a:gsLst>
            <a:lin ang="5400000" scaled="1"/>
          </a:gra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>
              <a:buClr>
                <a:srgbClr val="993366"/>
              </a:buClr>
              <a:buSzPct val="130000"/>
              <a:buFont typeface="Wingdings" pitchFamily="2" charset="2"/>
              <a:buNone/>
              <a:defRPr/>
            </a:pPr>
            <a:r>
              <a:rPr lang="en-GB" sz="1600" b="1" u="sng" dirty="0" smtClean="0">
                <a:solidFill>
                  <a:schemeClr val="bg1"/>
                </a:solidFill>
              </a:rPr>
              <a:t>SLU</a:t>
            </a:r>
            <a:r>
              <a:rPr lang="sk-SK" sz="1600" b="1" u="sng" dirty="0" smtClean="0">
                <a:solidFill>
                  <a:schemeClr val="bg1"/>
                </a:solidFill>
              </a:rPr>
              <a:t>ŽBY:</a:t>
            </a:r>
          </a:p>
          <a:p>
            <a:pPr>
              <a:lnSpc>
                <a:spcPct val="100000"/>
              </a:lnSpc>
              <a:spcBef>
                <a:spcPts val="1200"/>
              </a:spcBef>
              <a:buClr>
                <a:srgbClr val="993366"/>
              </a:buClr>
              <a:buSzPct val="130000"/>
              <a:buFont typeface="Wingdings" pitchFamily="2" charset="2"/>
              <a:buNone/>
              <a:defRPr/>
            </a:pPr>
            <a:r>
              <a:rPr lang="sk-SK" sz="1600" dirty="0" smtClean="0">
                <a:solidFill>
                  <a:schemeClr val="bg1"/>
                </a:solidFill>
              </a:rPr>
              <a:t>Vystavenie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chemeClr val="accent1">
                  <a:lumMod val="40000"/>
                  <a:lumOff val="60000"/>
                </a:schemeClr>
              </a:buClr>
              <a:buFont typeface="Wingdings 3" pitchFamily="18" charset="2"/>
              <a:buChar char="w"/>
            </a:pPr>
            <a:r>
              <a:rPr lang="sk-SK" sz="1400" dirty="0" smtClean="0">
                <a:solidFill>
                  <a:schemeClr val="bg1"/>
                </a:solidFill>
              </a:rPr>
              <a:t>Colných vyhlásení </a:t>
            </a:r>
            <a:r>
              <a:rPr lang="en-GB" sz="1400" dirty="0" smtClean="0">
                <a:solidFill>
                  <a:schemeClr val="bg1"/>
                </a:solidFill>
              </a:rPr>
              <a:t>(</a:t>
            </a:r>
            <a:r>
              <a:rPr lang="sk-SK" sz="1400" dirty="0" smtClean="0">
                <a:solidFill>
                  <a:schemeClr val="bg1"/>
                </a:solidFill>
              </a:rPr>
              <a:t>vývoz</a:t>
            </a:r>
            <a:r>
              <a:rPr lang="en-GB" sz="1400" dirty="0" smtClean="0">
                <a:solidFill>
                  <a:schemeClr val="bg1"/>
                </a:solidFill>
              </a:rPr>
              <a:t>, </a:t>
            </a:r>
            <a:r>
              <a:rPr lang="sk-SK" sz="1400" dirty="0" smtClean="0">
                <a:solidFill>
                  <a:schemeClr val="bg1"/>
                </a:solidFill>
              </a:rPr>
              <a:t>dovoz</a:t>
            </a:r>
            <a:r>
              <a:rPr lang="en-GB" sz="1400" dirty="0" smtClean="0">
                <a:solidFill>
                  <a:schemeClr val="bg1"/>
                </a:solidFill>
              </a:rPr>
              <a:t>, tran</a:t>
            </a:r>
            <a:r>
              <a:rPr lang="sk-SK" sz="1400" dirty="0" smtClean="0">
                <a:solidFill>
                  <a:schemeClr val="bg1"/>
                </a:solidFill>
              </a:rPr>
              <a:t>z</a:t>
            </a:r>
            <a:r>
              <a:rPr lang="en-GB" sz="1400" dirty="0" smtClean="0">
                <a:solidFill>
                  <a:schemeClr val="bg1"/>
                </a:solidFill>
              </a:rPr>
              <a:t>it)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chemeClr val="accent1">
                  <a:lumMod val="40000"/>
                  <a:lumOff val="60000"/>
                </a:schemeClr>
              </a:buClr>
              <a:buFont typeface="Wingdings 3" pitchFamily="18" charset="2"/>
              <a:buChar char="w"/>
            </a:pPr>
            <a:r>
              <a:rPr lang="sk-SK" sz="1400" dirty="0" smtClean="0">
                <a:solidFill>
                  <a:schemeClr val="bg1"/>
                </a:solidFill>
              </a:rPr>
              <a:t>Osvedčenia o pôvode</a:t>
            </a:r>
            <a:endParaRPr lang="en-GB" sz="1400" dirty="0" smtClean="0">
              <a:solidFill>
                <a:schemeClr val="bg1"/>
              </a:solidFill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chemeClr val="accent1">
                  <a:lumMod val="40000"/>
                  <a:lumOff val="60000"/>
                </a:schemeClr>
              </a:buClr>
              <a:buFont typeface="Wingdings 3" pitchFamily="18" charset="2"/>
              <a:buChar char="w"/>
            </a:pPr>
            <a:r>
              <a:rPr lang="en-GB" sz="1400" dirty="0" smtClean="0">
                <a:solidFill>
                  <a:schemeClr val="bg1"/>
                </a:solidFill>
              </a:rPr>
              <a:t>TIR Carnet</a:t>
            </a:r>
            <a:r>
              <a:rPr lang="sk-SK" sz="1400" dirty="0" smtClean="0">
                <a:solidFill>
                  <a:schemeClr val="bg1"/>
                </a:solidFill>
              </a:rPr>
              <a:t> – elektronická forma</a:t>
            </a:r>
            <a:endParaRPr lang="en-GB" sz="1400" dirty="0" smtClean="0">
              <a:solidFill>
                <a:schemeClr val="bg1"/>
              </a:solidFill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chemeClr val="accent1">
                  <a:lumMod val="40000"/>
                  <a:lumOff val="60000"/>
                </a:schemeClr>
              </a:buClr>
              <a:buSzPct val="90000"/>
              <a:buFont typeface="Wingdings 3" pitchFamily="18" charset="2"/>
              <a:buChar char="w"/>
            </a:pPr>
            <a:r>
              <a:rPr lang="sk-SK" sz="1400" dirty="0" smtClean="0">
                <a:solidFill>
                  <a:schemeClr val="bg1"/>
                </a:solidFill>
              </a:rPr>
              <a:t>Vstupné predbežné colné vyhlásenie</a:t>
            </a:r>
            <a:endParaRPr lang="en-GB" sz="1400" dirty="0" smtClean="0">
              <a:solidFill>
                <a:schemeClr val="bg1"/>
              </a:solidFill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chemeClr val="accent1">
                  <a:lumMod val="40000"/>
                  <a:lumOff val="60000"/>
                </a:schemeClr>
              </a:buClr>
              <a:buFont typeface="Wingdings 3" pitchFamily="18" charset="2"/>
              <a:buChar char="w"/>
            </a:pPr>
            <a:r>
              <a:rPr lang="sk-SK" sz="1400" dirty="0" smtClean="0">
                <a:solidFill>
                  <a:schemeClr val="bg1"/>
                </a:solidFill>
              </a:rPr>
              <a:t>Výstupné predbežné colné vyhlásenie</a:t>
            </a:r>
            <a:endParaRPr lang="en-GB" sz="1400" dirty="0" smtClean="0">
              <a:solidFill>
                <a:schemeClr val="bg1"/>
              </a:solidFill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chemeClr val="accent1">
                  <a:lumMod val="40000"/>
                  <a:lumOff val="60000"/>
                </a:schemeClr>
              </a:buClr>
              <a:buFont typeface="Wingdings 3" pitchFamily="18" charset="2"/>
              <a:buChar char="w"/>
            </a:pPr>
            <a:r>
              <a:rPr lang="sk-SK" sz="1400" dirty="0" smtClean="0">
                <a:solidFill>
                  <a:schemeClr val="bg1"/>
                </a:solidFill>
              </a:rPr>
              <a:t>Prepravné doklady</a:t>
            </a:r>
            <a:r>
              <a:rPr lang="en-GB" sz="1400" dirty="0" smtClean="0">
                <a:solidFill>
                  <a:schemeClr val="bg1"/>
                </a:solidFill>
              </a:rPr>
              <a:t>(CIM, CMR)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chemeClr val="accent1">
                  <a:lumMod val="40000"/>
                  <a:lumOff val="60000"/>
                </a:schemeClr>
              </a:buClr>
              <a:buFont typeface="Wingdings 3" pitchFamily="18" charset="2"/>
              <a:buChar char="w"/>
            </a:pPr>
            <a:r>
              <a:rPr lang="sk-SK" sz="1400" dirty="0" smtClean="0">
                <a:solidFill>
                  <a:schemeClr val="bg1"/>
                </a:solidFill>
              </a:rPr>
              <a:t>Žiadosti </a:t>
            </a:r>
            <a:r>
              <a:rPr lang="en-GB" sz="1400" dirty="0" smtClean="0">
                <a:solidFill>
                  <a:schemeClr val="bg1"/>
                </a:solidFill>
              </a:rPr>
              <a:t>(</a:t>
            </a:r>
            <a:r>
              <a:rPr lang="sk-SK" sz="1400" dirty="0" smtClean="0">
                <a:solidFill>
                  <a:schemeClr val="bg1"/>
                </a:solidFill>
              </a:rPr>
              <a:t>colný režim s ekonomickým účinkom</a:t>
            </a:r>
            <a:r>
              <a:rPr lang="en-GB" sz="1400" dirty="0" smtClean="0">
                <a:solidFill>
                  <a:schemeClr val="bg1"/>
                </a:solidFill>
              </a:rPr>
              <a:t>, </a:t>
            </a:r>
            <a:r>
              <a:rPr lang="sk-SK" sz="1400" dirty="0" smtClean="0">
                <a:solidFill>
                  <a:schemeClr val="bg1"/>
                </a:solidFill>
              </a:rPr>
              <a:t>zjednodušenie postupov</a:t>
            </a:r>
            <a:r>
              <a:rPr lang="en-GB" sz="1400" dirty="0" smtClean="0">
                <a:solidFill>
                  <a:schemeClr val="bg1"/>
                </a:solidFill>
              </a:rPr>
              <a:t>, </a:t>
            </a:r>
            <a:r>
              <a:rPr lang="sk-SK" sz="1400" dirty="0" smtClean="0">
                <a:solidFill>
                  <a:schemeClr val="bg1"/>
                </a:solidFill>
              </a:rPr>
              <a:t>licencie</a:t>
            </a:r>
            <a:r>
              <a:rPr lang="en-GB" sz="1400" dirty="0" smtClean="0">
                <a:solidFill>
                  <a:schemeClr val="bg1"/>
                </a:solidFill>
              </a:rPr>
              <a:t>)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chemeClr val="accent1">
                  <a:lumMod val="40000"/>
                  <a:lumOff val="60000"/>
                </a:schemeClr>
              </a:buClr>
              <a:buFont typeface="Wingdings 3" pitchFamily="18" charset="2"/>
              <a:buChar char="w"/>
            </a:pPr>
            <a:r>
              <a:rPr lang="sk-SK" sz="1400" dirty="0" smtClean="0">
                <a:solidFill>
                  <a:schemeClr val="bg1"/>
                </a:solidFill>
              </a:rPr>
              <a:t>Evidencia režimov s ekonomickým účinkom</a:t>
            </a:r>
            <a:endParaRPr lang="sk-SK" sz="1400" b="1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sk-SK" sz="1600" dirty="0" smtClean="0">
                <a:solidFill>
                  <a:schemeClr val="bg1"/>
                </a:solidFill>
              </a:rPr>
              <a:t>Zastupovanie v colnom konaní a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sk-SK" sz="1600" dirty="0" smtClean="0">
                <a:solidFill>
                  <a:schemeClr val="bg1"/>
                </a:solidFill>
              </a:rPr>
              <a:t>správnom konaní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sk-SK" sz="1600" dirty="0" smtClean="0">
                <a:solidFill>
                  <a:schemeClr val="bg1"/>
                </a:solidFill>
              </a:rPr>
              <a:t>Zabezpečenie colného dlhu</a:t>
            </a:r>
            <a:endParaRPr lang="en-GB" sz="1600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sk-SK" sz="1600" dirty="0" smtClean="0">
                <a:solidFill>
                  <a:schemeClr val="bg1"/>
                </a:solidFill>
              </a:rPr>
              <a:t>Zastúpenie v povoľovacom konaní</a:t>
            </a:r>
            <a:endParaRPr lang="en-GB" sz="1600" dirty="0" smtClean="0">
              <a:solidFill>
                <a:schemeClr val="bg1"/>
              </a:solidFill>
            </a:endParaRPr>
          </a:p>
          <a:p>
            <a:pPr>
              <a:buClr>
                <a:srgbClr val="993366"/>
              </a:buClr>
              <a:buSzPct val="130000"/>
              <a:buFont typeface="Wingdings" pitchFamily="2" charset="2"/>
              <a:buNone/>
              <a:defRPr/>
            </a:pPr>
            <a:endParaRPr lang="en-GB" sz="1600" b="1" dirty="0" smtClean="0">
              <a:solidFill>
                <a:schemeClr val="bg1"/>
              </a:solidFill>
            </a:endParaRPr>
          </a:p>
          <a:p>
            <a:pPr>
              <a:buClr>
                <a:srgbClr val="993366"/>
              </a:buClr>
              <a:buFont typeface="Wingdings" pitchFamily="2" charset="2"/>
              <a:buNone/>
              <a:defRPr/>
            </a:pPr>
            <a:endParaRPr lang="en-GB" sz="1600" dirty="0" smtClean="0">
              <a:solidFill>
                <a:schemeClr val="bg1"/>
              </a:solidFill>
            </a:endParaRPr>
          </a:p>
          <a:p>
            <a:pPr>
              <a:defRPr/>
            </a:pPr>
            <a:endParaRPr lang="en-GB" sz="1500" dirty="0" smtClean="0">
              <a:solidFill>
                <a:schemeClr val="bg1"/>
              </a:solidFill>
            </a:endParaRPr>
          </a:p>
        </p:txBody>
      </p:sp>
      <p:pic>
        <p:nvPicPr>
          <p:cNvPr id="22540" name="Picture 53" descr="Fond_01_Externe puce"/>
          <p:cNvPicPr>
            <a:picLocks noChangeAspect="1" noChangeArrowheads="1"/>
          </p:cNvPicPr>
          <p:nvPr/>
        </p:nvPicPr>
        <p:blipFill>
          <a:blip r:embed="rId5" cstate="print"/>
          <a:srcRect l="873" t="18541" r="88004" b="79376"/>
          <a:stretch>
            <a:fillRect/>
          </a:stretch>
        </p:blipFill>
        <p:spPr bwMode="auto">
          <a:xfrm>
            <a:off x="0" y="955675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3" descr="Fond_01_Externe puce"/>
          <p:cNvPicPr>
            <a:picLocks noChangeAspect="1" noChangeArrowheads="1"/>
          </p:cNvPicPr>
          <p:nvPr/>
        </p:nvPicPr>
        <p:blipFill>
          <a:blip r:embed="rId5" cstate="print"/>
          <a:srcRect l="873" t="18541" r="88004" b="79376"/>
          <a:stretch>
            <a:fillRect/>
          </a:stretch>
        </p:blipFill>
        <p:spPr bwMode="auto">
          <a:xfrm>
            <a:off x="5012053" y="4017896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53" descr="Fond_01_Externe puce"/>
          <p:cNvPicPr>
            <a:picLocks noChangeAspect="1" noChangeArrowheads="1"/>
          </p:cNvPicPr>
          <p:nvPr/>
        </p:nvPicPr>
        <p:blipFill>
          <a:blip r:embed="rId5" cstate="print"/>
          <a:srcRect l="873" t="18541" r="88004" b="79376"/>
          <a:stretch>
            <a:fillRect/>
          </a:stretch>
        </p:blipFill>
        <p:spPr bwMode="auto">
          <a:xfrm>
            <a:off x="5993069" y="4017896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53" descr="Fond_01_Externe puce"/>
          <p:cNvPicPr>
            <a:picLocks noChangeAspect="1" noChangeArrowheads="1"/>
          </p:cNvPicPr>
          <p:nvPr/>
        </p:nvPicPr>
        <p:blipFill>
          <a:blip r:embed="rId5" cstate="print"/>
          <a:srcRect l="873" t="18541" r="88004" b="79376"/>
          <a:stretch>
            <a:fillRect/>
          </a:stretch>
        </p:blipFill>
        <p:spPr bwMode="auto">
          <a:xfrm>
            <a:off x="7016784" y="4017896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53" descr="Fond_01_Externe puce"/>
          <p:cNvPicPr>
            <a:picLocks noChangeAspect="1" noChangeArrowheads="1"/>
          </p:cNvPicPr>
          <p:nvPr/>
        </p:nvPicPr>
        <p:blipFill>
          <a:blip r:embed="rId5" cstate="print"/>
          <a:srcRect l="873" t="18541" r="88004" b="79376"/>
          <a:stretch>
            <a:fillRect/>
          </a:stretch>
        </p:blipFill>
        <p:spPr bwMode="auto">
          <a:xfrm>
            <a:off x="7959168" y="4017896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6" name="Group 55"/>
          <p:cNvGrpSpPr/>
          <p:nvPr/>
        </p:nvGrpSpPr>
        <p:grpSpPr>
          <a:xfrm>
            <a:off x="6757423" y="18345"/>
            <a:ext cx="2365200" cy="1357200"/>
            <a:chOff x="5612256" y="1092"/>
            <a:chExt cx="3563937" cy="2079625"/>
          </a:xfrm>
        </p:grpSpPr>
        <p:sp>
          <p:nvSpPr>
            <p:cNvPr id="31" name="Ellipse 3"/>
            <p:cNvSpPr/>
            <p:nvPr/>
          </p:nvSpPr>
          <p:spPr>
            <a:xfrm>
              <a:off x="5802468" y="87652"/>
              <a:ext cx="3155795" cy="176746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/>
            </a:p>
          </p:txBody>
        </p:sp>
        <p:sp>
          <p:nvSpPr>
            <p:cNvPr id="32" name="Ellipse 4"/>
            <p:cNvSpPr/>
            <p:nvPr/>
          </p:nvSpPr>
          <p:spPr>
            <a:xfrm>
              <a:off x="6059931" y="275730"/>
              <a:ext cx="2705100" cy="15351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/>
            </a:p>
          </p:txBody>
        </p:sp>
        <p:pic>
          <p:nvPicPr>
            <p:cNvPr id="33" name="Picture 13" descr="F:\DMKG\MKG_Ops\Communication\Mes images\Picto 3D\ship_right.png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grayscl/>
            </a:blip>
            <a:srcRect/>
            <a:stretch>
              <a:fillRect/>
            </a:stretch>
          </p:blipFill>
          <p:spPr bwMode="auto">
            <a:xfrm>
              <a:off x="7273990" y="106606"/>
              <a:ext cx="569740" cy="261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34" name="Picture 12" descr="F:\DMKG\MKG_Ops\Communication\Mes images\Picto 3D\plane_right.png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grayscl/>
            </a:blip>
            <a:srcRect/>
            <a:stretch>
              <a:fillRect/>
            </a:stretch>
          </p:blipFill>
          <p:spPr bwMode="auto">
            <a:xfrm>
              <a:off x="6766260" y="120911"/>
              <a:ext cx="429348" cy="249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35" name="Image 35" descr="Image1.png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</a:blip>
            <a:srcRect/>
            <a:stretch>
              <a:fillRect/>
            </a:stretch>
          </p:blipFill>
          <p:spPr bwMode="auto">
            <a:xfrm>
              <a:off x="8541184" y="602522"/>
              <a:ext cx="355258" cy="2094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36" name="Picture 27" descr="H:\Pictogrammes_3D\car carrier2.png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grayscl/>
            </a:blip>
            <a:srcRect/>
            <a:stretch>
              <a:fillRect/>
            </a:stretch>
          </p:blipFill>
          <p:spPr bwMode="auto">
            <a:xfrm>
              <a:off x="7952301" y="1609229"/>
              <a:ext cx="417577" cy="209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37" name="Picture 28" descr="H:\Pictogrammes_3D\ro_ro _right.png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grayscl/>
            </a:blip>
            <a:srcRect/>
            <a:stretch>
              <a:fillRect/>
            </a:stretch>
          </p:blipFill>
          <p:spPr bwMode="auto">
            <a:xfrm>
              <a:off x="8384524" y="1351332"/>
              <a:ext cx="450331" cy="241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38" name="Picture 29" descr="G:\Marketing_publication\Pictogrammes_3D\wagon.png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grayscl/>
            </a:blip>
            <a:srcRect/>
            <a:stretch>
              <a:fillRect/>
            </a:stretch>
          </p:blipFill>
          <p:spPr bwMode="auto">
            <a:xfrm>
              <a:off x="8604114" y="1039732"/>
              <a:ext cx="475495" cy="195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39" name="Picture 30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</a:blip>
            <a:srcRect/>
            <a:stretch>
              <a:fillRect/>
            </a:stretch>
          </p:blipFill>
          <p:spPr bwMode="auto">
            <a:xfrm>
              <a:off x="7234817" y="1713913"/>
              <a:ext cx="356176" cy="234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40" name="Picture 17" descr="F:\DMKG\MKG_Ops\Communication\Mes images\Picto 3D\GEFCO centre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7" cstate="print">
              <a:grayscl/>
            </a:blip>
            <a:srcRect/>
            <a:stretch>
              <a:fillRect/>
            </a:stretch>
          </p:blipFill>
          <p:spPr bwMode="auto">
            <a:xfrm>
              <a:off x="6003067" y="1162551"/>
              <a:ext cx="361651" cy="261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sp>
          <p:nvSpPr>
            <p:cNvPr id="41" name="Arc plein 14"/>
            <p:cNvSpPr/>
            <p:nvPr/>
          </p:nvSpPr>
          <p:spPr>
            <a:xfrm>
              <a:off x="5613843" y="5855"/>
              <a:ext cx="3536950" cy="2071687"/>
            </a:xfrm>
            <a:prstGeom prst="blockArc">
              <a:avLst>
                <a:gd name="adj1" fmla="val 13956376"/>
                <a:gd name="adj2" fmla="val 17847484"/>
                <a:gd name="adj3" fmla="val 1534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sp>
          <p:nvSpPr>
            <p:cNvPr id="42" name="Arc plein 15"/>
            <p:cNvSpPr/>
            <p:nvPr/>
          </p:nvSpPr>
          <p:spPr>
            <a:xfrm>
              <a:off x="5613843" y="1092"/>
              <a:ext cx="3536950" cy="2071688"/>
            </a:xfrm>
            <a:prstGeom prst="blockArc">
              <a:avLst>
                <a:gd name="adj1" fmla="val 18516372"/>
                <a:gd name="adj2" fmla="val 19849014"/>
                <a:gd name="adj3" fmla="val 1353"/>
              </a:avLst>
            </a:prstGeom>
            <a:solidFill>
              <a:srgbClr val="5D28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sp>
          <p:nvSpPr>
            <p:cNvPr id="43" name="Arc plein 16"/>
            <p:cNvSpPr/>
            <p:nvPr/>
          </p:nvSpPr>
          <p:spPr>
            <a:xfrm>
              <a:off x="5612256" y="4267"/>
              <a:ext cx="3535362" cy="2071688"/>
            </a:xfrm>
            <a:prstGeom prst="blockArc">
              <a:avLst>
                <a:gd name="adj1" fmla="val 20195177"/>
                <a:gd name="adj2" fmla="val 21067877"/>
                <a:gd name="adj3" fmla="val 152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sp>
          <p:nvSpPr>
            <p:cNvPr id="44" name="Arc plein 17"/>
            <p:cNvSpPr/>
            <p:nvPr/>
          </p:nvSpPr>
          <p:spPr>
            <a:xfrm>
              <a:off x="5615431" y="9030"/>
              <a:ext cx="3536950" cy="2071687"/>
            </a:xfrm>
            <a:prstGeom prst="blockArc">
              <a:avLst>
                <a:gd name="adj1" fmla="val 21595242"/>
                <a:gd name="adj2" fmla="val 3352511"/>
                <a:gd name="adj3" fmla="val 1633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sp>
          <p:nvSpPr>
            <p:cNvPr id="45" name="Arc plein 18"/>
            <p:cNvSpPr/>
            <p:nvPr/>
          </p:nvSpPr>
          <p:spPr>
            <a:xfrm>
              <a:off x="5624956" y="7442"/>
              <a:ext cx="3536950" cy="2071688"/>
            </a:xfrm>
            <a:prstGeom prst="blockArc">
              <a:avLst>
                <a:gd name="adj1" fmla="val 4209678"/>
                <a:gd name="adj2" fmla="val 6523009"/>
                <a:gd name="adj3" fmla="val 1387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sp>
          <p:nvSpPr>
            <p:cNvPr id="46" name="Arc plein 19"/>
            <p:cNvSpPr/>
            <p:nvPr/>
          </p:nvSpPr>
          <p:spPr>
            <a:xfrm>
              <a:off x="5640831" y="4267"/>
              <a:ext cx="3535362" cy="2071688"/>
            </a:xfrm>
            <a:prstGeom prst="blockArc">
              <a:avLst>
                <a:gd name="adj1" fmla="val 7559191"/>
                <a:gd name="adj2" fmla="val 9023753"/>
                <a:gd name="adj3" fmla="val 1422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sp>
          <p:nvSpPr>
            <p:cNvPr id="47" name="Arc plein 21"/>
            <p:cNvSpPr/>
            <p:nvPr/>
          </p:nvSpPr>
          <p:spPr>
            <a:xfrm>
              <a:off x="5621781" y="2680"/>
              <a:ext cx="3535362" cy="2071687"/>
            </a:xfrm>
            <a:prstGeom prst="blockArc">
              <a:avLst>
                <a:gd name="adj1" fmla="val 11618527"/>
                <a:gd name="adj2" fmla="val 13446761"/>
                <a:gd name="adj3" fmla="val 1678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pic>
          <p:nvPicPr>
            <p:cNvPr id="48" name="Picture 15" descr="F:\DMKG\MKG_Ops\Communication\Mes images\Picto 3D\semi_trailer_right.png">
              <a:hlinkClick r:id="rId1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9" cstate="print">
              <a:grayscl/>
            </a:blip>
            <a:srcRect/>
            <a:stretch>
              <a:fillRect/>
            </a:stretch>
          </p:blipFill>
          <p:spPr bwMode="auto">
            <a:xfrm>
              <a:off x="5966246" y="519987"/>
              <a:ext cx="398472" cy="2919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49" name="Picture 16" descr="F:\DMKG\MKG_Ops\Communication\Mes images\Picto 3D\lorry_right.png">
              <a:hlinkClick r:id="rId1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20" cstate="print">
              <a:grayscl/>
            </a:blip>
            <a:srcRect/>
            <a:stretch>
              <a:fillRect/>
            </a:stretch>
          </p:blipFill>
          <p:spPr bwMode="auto">
            <a:xfrm>
              <a:off x="6364718" y="315743"/>
              <a:ext cx="228997" cy="204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sp>
          <p:nvSpPr>
            <p:cNvPr id="50" name="Forme libre 25"/>
            <p:cNvSpPr/>
            <p:nvPr/>
          </p:nvSpPr>
          <p:spPr bwMode="auto">
            <a:xfrm>
              <a:off x="7466613" y="107228"/>
              <a:ext cx="1165608" cy="864158"/>
            </a:xfrm>
            <a:custGeom>
              <a:avLst/>
              <a:gdLst>
                <a:gd name="connsiteX0" fmla="*/ 1165608 w 1165608"/>
                <a:gd name="connsiteY0" fmla="*/ 211015 h 864158"/>
                <a:gd name="connsiteX1" fmla="*/ 0 w 1165608"/>
                <a:gd name="connsiteY1" fmla="*/ 864158 h 864158"/>
                <a:gd name="connsiteX2" fmla="*/ 653142 w 1165608"/>
                <a:gd name="connsiteY2" fmla="*/ 0 h 864158"/>
                <a:gd name="connsiteX3" fmla="*/ 864158 w 1165608"/>
                <a:gd name="connsiteY3" fmla="*/ 60290 h 864158"/>
                <a:gd name="connsiteX4" fmla="*/ 974690 w 1165608"/>
                <a:gd name="connsiteY4" fmla="*/ 120580 h 864158"/>
                <a:gd name="connsiteX5" fmla="*/ 1165608 w 1165608"/>
                <a:gd name="connsiteY5" fmla="*/ 211015 h 864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5608" h="864158">
                  <a:moveTo>
                    <a:pt x="1165608" y="211015"/>
                  </a:moveTo>
                  <a:lnTo>
                    <a:pt x="0" y="864158"/>
                  </a:lnTo>
                  <a:lnTo>
                    <a:pt x="653142" y="0"/>
                  </a:lnTo>
                  <a:lnTo>
                    <a:pt x="864158" y="60290"/>
                  </a:lnTo>
                  <a:lnTo>
                    <a:pt x="974690" y="120580"/>
                  </a:lnTo>
                  <a:lnTo>
                    <a:pt x="1165608" y="21101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D2884">
                    <a:alpha val="25000"/>
                  </a:srgbClr>
                </a:gs>
                <a:gs pos="50000">
                  <a:srgbClr val="5D2884">
                    <a:tint val="44500"/>
                    <a:satMod val="160000"/>
                  </a:srgbClr>
                </a:gs>
                <a:gs pos="100000">
                  <a:srgbClr val="5D2884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endParaRPr lang="fr-FR" sz="2400">
                <a:latin typeface="Times New Roman" pitchFamily="18" charset="0"/>
                <a:cs typeface="+mn-cs"/>
              </a:endParaRPr>
            </a:p>
          </p:txBody>
        </p:sp>
        <p:pic>
          <p:nvPicPr>
            <p:cNvPr id="51" name="Picture 18" descr="\\geac01fich1\Partage Documentation\Marketing_publication\Pictogrammes 3D\customs.png">
              <a:hlinkClick r:id="rId2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8073934" y="316540"/>
              <a:ext cx="467251" cy="128084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sp>
          <p:nvSpPr>
            <p:cNvPr id="53" name="Arc plein 35"/>
            <p:cNvSpPr/>
            <p:nvPr/>
          </p:nvSpPr>
          <p:spPr>
            <a:xfrm>
              <a:off x="5640831" y="1092"/>
              <a:ext cx="3535362" cy="2071688"/>
            </a:xfrm>
            <a:prstGeom prst="blockArc">
              <a:avLst>
                <a:gd name="adj1" fmla="val 9464985"/>
                <a:gd name="adj2" fmla="val 10575301"/>
                <a:gd name="adj3" fmla="val 1423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pic>
          <p:nvPicPr>
            <p:cNvPr id="55" name="Picture 54" descr="Bez názvu-2.png"/>
            <p:cNvPicPr>
              <a:picLocks noChangeAspect="1"/>
            </p:cNvPicPr>
            <p:nvPr/>
          </p:nvPicPr>
          <p:blipFill>
            <a:blip r:embed="rId23" cstate="print">
              <a:grayscl/>
            </a:blip>
            <a:stretch>
              <a:fillRect/>
            </a:stretch>
          </p:blipFill>
          <p:spPr>
            <a:xfrm>
              <a:off x="6298817" y="1469797"/>
              <a:ext cx="627787" cy="244116"/>
            </a:xfrm>
            <a:prstGeom prst="rect">
              <a:avLst/>
            </a:prstGeom>
          </p:spPr>
        </p:pic>
      </p:grpSp>
      <p:pic>
        <p:nvPicPr>
          <p:cNvPr id="22539" name="Picture 1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33836" y="678760"/>
            <a:ext cx="1327024" cy="238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53" descr="Fond_01_Externe puce"/>
          <p:cNvPicPr>
            <a:picLocks noChangeAspect="1" noChangeArrowheads="1"/>
          </p:cNvPicPr>
          <p:nvPr/>
        </p:nvPicPr>
        <p:blipFill>
          <a:blip r:embed="rId5" cstate="print"/>
          <a:srcRect l="873" t="18541" r="88004" b="79376"/>
          <a:stretch>
            <a:fillRect/>
          </a:stretch>
        </p:blipFill>
        <p:spPr bwMode="auto">
          <a:xfrm>
            <a:off x="863749" y="956310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" name="Oval 87"/>
          <p:cNvSpPr/>
          <p:nvPr/>
        </p:nvSpPr>
        <p:spPr>
          <a:xfrm>
            <a:off x="5218954" y="2539771"/>
            <a:ext cx="817062" cy="597129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89" name="Oval 88"/>
          <p:cNvSpPr/>
          <p:nvPr/>
        </p:nvSpPr>
        <p:spPr>
          <a:xfrm>
            <a:off x="7731598" y="2139847"/>
            <a:ext cx="817062" cy="597129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90" name="TextBox 89"/>
          <p:cNvSpPr txBox="1"/>
          <p:nvPr/>
        </p:nvSpPr>
        <p:spPr>
          <a:xfrm>
            <a:off x="6565985" y="3581981"/>
            <a:ext cx="1535702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k-SK" sz="1600" dirty="0" smtClean="0"/>
              <a:t>Colný sklad</a:t>
            </a:r>
            <a:endParaRPr lang="sk-SK" sz="1600" dirty="0"/>
          </a:p>
        </p:txBody>
      </p:sp>
      <p:cxnSp>
        <p:nvCxnSpPr>
          <p:cNvPr id="92" name="Straight Arrow Connector 91"/>
          <p:cNvCxnSpPr>
            <a:stCxn id="88" idx="5"/>
          </p:cNvCxnSpPr>
          <p:nvPr/>
        </p:nvCxnSpPr>
        <p:spPr>
          <a:xfrm rot="16200000" flipH="1">
            <a:off x="6298445" y="2667368"/>
            <a:ext cx="532528" cy="129669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>
            <a:stCxn id="89" idx="4"/>
            <a:endCxn id="90" idx="0"/>
          </p:cNvCxnSpPr>
          <p:nvPr/>
        </p:nvCxnSpPr>
        <p:spPr>
          <a:xfrm rot="5400000">
            <a:off x="7314481" y="2756332"/>
            <a:ext cx="845005" cy="8062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5" name="Content Placeholder 2"/>
          <p:cNvSpPr txBox="1">
            <a:spLocks/>
          </p:cNvSpPr>
          <p:nvPr/>
        </p:nvSpPr>
        <p:spPr bwMode="auto">
          <a:xfrm>
            <a:off x="5044426" y="4017896"/>
            <a:ext cx="3805330" cy="2309037"/>
          </a:xfrm>
          <a:prstGeom prst="rect">
            <a:avLst/>
          </a:prstGeom>
          <a:gradFill>
            <a:lin ang="5400000" scaled="0"/>
          </a:gra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sk-SK" sz="1200" b="1" i="0" u="sng" strike="noStrike" kern="0" cap="all" spc="0" normalizeH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Colné poradenstvo</a:t>
            </a:r>
          </a:p>
          <a:p>
            <a:pPr marL="622300" marR="0" lvl="1" indent="-261938" algn="l" defTabSz="914400" rtl="0" eaLnBrk="0" fontAlgn="base" latinLnBrk="0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 3" pitchFamily="18" charset="2"/>
              <a:buChar char="w"/>
              <a:tabLst/>
              <a:defRPr/>
            </a:pPr>
            <a:r>
              <a:rPr kumimoji="0" lang="sk-SK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</a:rPr>
              <a:t>Zníženie nákladov</a:t>
            </a:r>
          </a:p>
          <a:p>
            <a:pPr marL="622300" marR="0" lvl="1" indent="-261938" algn="l" defTabSz="914400" rtl="0" eaLnBrk="0" fontAlgn="base" latinLnBrk="0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 3" pitchFamily="18" charset="2"/>
              <a:buChar char="w"/>
              <a:tabLst/>
              <a:defRPr/>
            </a:pPr>
            <a:r>
              <a:rPr kumimoji="0" lang="sk-SK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</a:rPr>
              <a:t>Urýchlenie dodania tovaru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Tx/>
              <a:buSzPct val="90000"/>
              <a:tabLst/>
              <a:defRPr/>
            </a:pPr>
            <a:r>
              <a:rPr kumimoji="0" lang="sk-SK" sz="1200" b="1" i="0" u="sng" strike="noStrike" kern="0" cap="all" spc="0" normalizeH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Uskladnenie v colnom sklade</a:t>
            </a:r>
          </a:p>
          <a:p>
            <a:pPr marL="622300" lvl="1" indent="-261938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90000"/>
              <a:buFont typeface="Wingdings 3" pitchFamily="18" charset="2"/>
              <a:buChar char="w"/>
              <a:defRPr/>
            </a:pPr>
            <a:r>
              <a:rPr lang="sk-SK" sz="1200" kern="0" dirty="0" smtClean="0">
                <a:solidFill>
                  <a:schemeClr val="accent6"/>
                </a:solidFill>
              </a:rPr>
              <a:t>Trnava</a:t>
            </a:r>
          </a:p>
          <a:p>
            <a:pPr marL="622300" lvl="1" indent="-261938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90000"/>
              <a:buFont typeface="Wingdings 3" pitchFamily="18" charset="2"/>
              <a:buChar char="w"/>
              <a:defRPr/>
            </a:pPr>
            <a:r>
              <a:rPr lang="sk-SK" sz="1200" kern="0" dirty="0" smtClean="0">
                <a:solidFill>
                  <a:schemeClr val="accent6"/>
                </a:solidFill>
              </a:rPr>
              <a:t>Košice</a:t>
            </a:r>
          </a:p>
          <a:p>
            <a:pPr marL="622300" lvl="1" indent="-261938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90000"/>
              <a:buFont typeface="Wingdings 3" pitchFamily="18" charset="2"/>
              <a:buChar char="w"/>
              <a:defRPr/>
            </a:pPr>
            <a:r>
              <a:rPr lang="sk-SK" sz="1200" kern="0" dirty="0" smtClean="0">
                <a:solidFill>
                  <a:schemeClr val="accent6"/>
                </a:solidFill>
              </a:rPr>
              <a:t>Senec</a:t>
            </a:r>
            <a:endParaRPr lang="en-US" sz="1200" kern="0" dirty="0" smtClean="0">
              <a:solidFill>
                <a:schemeClr val="accent6"/>
              </a:solidFill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Tx/>
              <a:buSzPct val="90000"/>
              <a:tabLst/>
              <a:defRPr/>
            </a:pPr>
            <a:r>
              <a:rPr lang="sk-SK" sz="1200" b="1" u="sng" kern="0" cap="all" dirty="0" smtClean="0">
                <a:solidFill>
                  <a:schemeClr val="accent6"/>
                </a:solidFill>
              </a:rPr>
              <a:t>schválený hospodársky subjekt (AEO)</a:t>
            </a:r>
            <a:endParaRPr kumimoji="0" lang="sk-SK" sz="1200" b="1" i="0" u="sng" strike="noStrike" kern="0" cap="all" spc="0" normalizeH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22300" marR="0" lvl="1" indent="-261938" algn="l" defTabSz="914400" rtl="0" eaLnBrk="0" fontAlgn="base" latinLnBrk="0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 3" pitchFamily="18" charset="2"/>
              <a:buChar char="w"/>
              <a:tabLst/>
              <a:defRPr/>
            </a:pPr>
            <a:r>
              <a:rPr kumimoji="0" lang="sk-SK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sk-SK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Action Button: Home 51">
            <a:hlinkClick r:id="rId21" action="ppaction://hlinksldjump" highlightClick="1"/>
          </p:cNvPr>
          <p:cNvSpPr/>
          <p:nvPr/>
        </p:nvSpPr>
        <p:spPr>
          <a:xfrm>
            <a:off x="8668779" y="6298616"/>
            <a:ext cx="195679" cy="172525"/>
          </a:xfrm>
          <a:prstGeom prst="actionButtonHome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57" name="Picture 56" descr="logo.JP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5750069" y="6055616"/>
            <a:ext cx="486000" cy="486000"/>
          </a:xfrm>
          <a:prstGeom prst="rect">
            <a:avLst/>
          </a:prstGeom>
        </p:spPr>
      </p:pic>
      <p:pic>
        <p:nvPicPr>
          <p:cNvPr id="58" name="Picture 1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225" y="2920950"/>
            <a:ext cx="683687" cy="128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Oval 72"/>
          <p:cNvSpPr>
            <a:spLocks noChangeArrowheads="1"/>
          </p:cNvSpPr>
          <p:nvPr/>
        </p:nvSpPr>
        <p:spPr bwMode="auto">
          <a:xfrm flipH="1">
            <a:off x="5651224" y="3044829"/>
            <a:ext cx="98844" cy="45719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6718" y="922438"/>
            <a:ext cx="2572922" cy="1500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53343" y="4774334"/>
            <a:ext cx="2804160" cy="16187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k-SK" sz="2400" dirty="0" smtClean="0"/>
              <a:t>GEFCO SPÉCIAL – URGENTNÁ</a:t>
            </a:r>
            <a:br>
              <a:rPr lang="sk-SK" sz="2400" dirty="0" smtClean="0"/>
            </a:br>
            <a:r>
              <a:rPr lang="sk-SK" sz="2400" dirty="0" smtClean="0"/>
              <a:t>PREPRAVA</a:t>
            </a:r>
            <a:endParaRPr lang="en-GB" sz="2400" dirty="0" smtClean="0"/>
          </a:p>
        </p:txBody>
      </p:sp>
      <p:sp>
        <p:nvSpPr>
          <p:cNvPr id="16391" name="Text Box 9"/>
          <p:cNvSpPr txBox="1">
            <a:spLocks noChangeArrowheads="1"/>
          </p:cNvSpPr>
          <p:nvPr/>
        </p:nvSpPr>
        <p:spPr bwMode="auto">
          <a:xfrm>
            <a:off x="5502489" y="5640388"/>
            <a:ext cx="3013349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rgbClr val="C00000"/>
                </a:solidFill>
                <a:latin typeface="DigitalSansEFOP-Medium"/>
              </a:rPr>
              <a:t>Tel: 0850 700 000</a:t>
            </a:r>
          </a:p>
        </p:txBody>
      </p:sp>
      <p:sp>
        <p:nvSpPr>
          <p:cNvPr id="163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57322" y="2173605"/>
            <a:ext cx="4270024" cy="3206750"/>
          </a:xfrm>
          <a:solidFill>
            <a:schemeClr val="tx2">
              <a:lumMod val="75000"/>
              <a:alpha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80000"/>
              </a:lnSpc>
            </a:pPr>
            <a:r>
              <a:rPr lang="sk-SK" sz="1400" b="1" u="sng" dirty="0" smtClean="0">
                <a:solidFill>
                  <a:schemeClr val="bg1"/>
                </a:solidFill>
              </a:rPr>
              <a:t>GARANCIA NEPRETRŽITEJ PREVÁDZKY</a:t>
            </a:r>
            <a:endParaRPr lang="en-GB" sz="1400" b="1" u="sng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Clr>
                <a:srgbClr val="660066"/>
              </a:buClr>
              <a:buFont typeface="Wingdings 3" pitchFamily="18" charset="2"/>
              <a:buChar char="w"/>
            </a:pPr>
            <a:r>
              <a:rPr lang="sk-SK" sz="1600" dirty="0" smtClean="0">
                <a:solidFill>
                  <a:schemeClr val="bg1"/>
                </a:solidFill>
              </a:rPr>
              <a:t>Garancia expresného doručenia tovaru</a:t>
            </a:r>
            <a:endParaRPr lang="en-GB" sz="1600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Clr>
                <a:srgbClr val="660066"/>
              </a:buClr>
              <a:buFont typeface="Wingdings 3" pitchFamily="18" charset="2"/>
              <a:buChar char="w"/>
            </a:pPr>
            <a:r>
              <a:rPr lang="sk-SK" sz="1600" dirty="0" smtClean="0">
                <a:solidFill>
                  <a:schemeClr val="bg1"/>
                </a:solidFill>
              </a:rPr>
              <a:t>Riešenia šité na mieru</a:t>
            </a:r>
            <a:endParaRPr lang="en-GB" sz="1600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Clr>
                <a:srgbClr val="660066"/>
              </a:buClr>
              <a:buFont typeface="Wingdings 3" pitchFamily="18" charset="2"/>
              <a:buChar char="w"/>
            </a:pPr>
            <a:r>
              <a:rPr lang="sk-SK" sz="1600" dirty="0" smtClean="0">
                <a:solidFill>
                  <a:schemeClr val="bg1"/>
                </a:solidFill>
              </a:rPr>
              <a:t>Využívanie všetkých dostupných prostriedkov na zabezpečenie prepravy</a:t>
            </a:r>
            <a:endParaRPr lang="en-GB" sz="1600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Clr>
                <a:srgbClr val="660066"/>
              </a:buClr>
              <a:buFont typeface="Wingdings 3" pitchFamily="18" charset="2"/>
              <a:buChar char="w"/>
            </a:pPr>
            <a:r>
              <a:rPr lang="sk-SK" sz="1600" dirty="0" smtClean="0">
                <a:solidFill>
                  <a:schemeClr val="bg1"/>
                </a:solidFill>
              </a:rPr>
              <a:t>Garancia okamžitých riešení</a:t>
            </a:r>
            <a:endParaRPr lang="en-GB" sz="1600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Clr>
                <a:srgbClr val="660066"/>
              </a:buClr>
              <a:buFont typeface="Wingdings 3" pitchFamily="18" charset="2"/>
              <a:buChar char="w"/>
            </a:pPr>
            <a:r>
              <a:rPr lang="sk-SK" sz="1600" dirty="0" smtClean="0">
                <a:solidFill>
                  <a:schemeClr val="bg1"/>
                </a:solidFill>
              </a:rPr>
              <a:t>Profesionálny tím zameraný na urgentné prepravy</a:t>
            </a:r>
            <a:endParaRPr lang="en-GB" sz="1600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Clr>
                <a:srgbClr val="660066"/>
              </a:buClr>
              <a:buFont typeface="Wingdings 3" pitchFamily="18" charset="2"/>
              <a:buChar char="w"/>
            </a:pPr>
            <a:r>
              <a:rPr lang="en-GB" sz="1600" dirty="0" smtClean="0">
                <a:solidFill>
                  <a:schemeClr val="bg1"/>
                </a:solidFill>
              </a:rPr>
              <a:t>Nonstop </a:t>
            </a:r>
            <a:r>
              <a:rPr lang="sk-SK" sz="1600" dirty="0" smtClean="0">
                <a:solidFill>
                  <a:schemeClr val="bg1"/>
                </a:solidFill>
              </a:rPr>
              <a:t>služba</a:t>
            </a:r>
            <a:r>
              <a:rPr lang="en-GB" sz="1600" dirty="0" smtClean="0">
                <a:solidFill>
                  <a:schemeClr val="bg1"/>
                </a:solidFill>
              </a:rPr>
              <a:t> 24/7</a:t>
            </a:r>
          </a:p>
          <a:p>
            <a:pPr>
              <a:lnSpc>
                <a:spcPct val="80000"/>
              </a:lnSpc>
              <a:buClr>
                <a:srgbClr val="660066"/>
              </a:buClr>
              <a:buFont typeface="Wingdings 3" pitchFamily="18" charset="2"/>
              <a:buChar char="w"/>
            </a:pPr>
            <a:r>
              <a:rPr lang="sk-SK" sz="1600" dirty="0" smtClean="0">
                <a:solidFill>
                  <a:schemeClr val="bg1"/>
                </a:solidFill>
              </a:rPr>
              <a:t>Preprava tovaru od malých zásielok až po </a:t>
            </a:r>
            <a:r>
              <a:rPr lang="sk-SK" sz="1600" dirty="0" err="1" smtClean="0">
                <a:solidFill>
                  <a:schemeClr val="bg1"/>
                </a:solidFill>
              </a:rPr>
              <a:t>celovozy</a:t>
            </a:r>
            <a:r>
              <a:rPr lang="sk-SK" sz="1600" dirty="0" smtClean="0">
                <a:solidFill>
                  <a:schemeClr val="bg1"/>
                </a:solidFill>
              </a:rPr>
              <a:t>, či letecké </a:t>
            </a:r>
            <a:r>
              <a:rPr lang="sk-SK" sz="1600" dirty="0" err="1" smtClean="0">
                <a:solidFill>
                  <a:schemeClr val="bg1"/>
                </a:solidFill>
              </a:rPr>
              <a:t>chartre</a:t>
            </a:r>
            <a:endParaRPr lang="en-GB" sz="1600" dirty="0" smtClean="0">
              <a:solidFill>
                <a:schemeClr val="bg1"/>
              </a:solidFill>
            </a:endParaRPr>
          </a:p>
        </p:txBody>
      </p:sp>
      <p:pic>
        <p:nvPicPr>
          <p:cNvPr id="16393" name="Picture 53" descr="Fond_01_Externe puce"/>
          <p:cNvPicPr>
            <a:picLocks noChangeAspect="1" noChangeArrowheads="1"/>
          </p:cNvPicPr>
          <p:nvPr/>
        </p:nvPicPr>
        <p:blipFill>
          <a:blip r:embed="rId5" cstate="print"/>
          <a:srcRect l="873" t="18541" r="88004" b="79376"/>
          <a:stretch>
            <a:fillRect/>
          </a:stretch>
        </p:blipFill>
        <p:spPr bwMode="auto">
          <a:xfrm>
            <a:off x="-15875" y="996950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3" descr="Fond_01_Externe puce"/>
          <p:cNvPicPr>
            <a:picLocks noChangeAspect="1" noChangeArrowheads="1"/>
          </p:cNvPicPr>
          <p:nvPr/>
        </p:nvPicPr>
        <p:blipFill>
          <a:blip r:embed="rId5" cstate="print"/>
          <a:srcRect l="873" t="18541" r="88004" b="79376"/>
          <a:stretch>
            <a:fillRect/>
          </a:stretch>
        </p:blipFill>
        <p:spPr bwMode="auto">
          <a:xfrm>
            <a:off x="827670" y="1000488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7" name="Group 36"/>
          <p:cNvGrpSpPr/>
          <p:nvPr/>
        </p:nvGrpSpPr>
        <p:grpSpPr>
          <a:xfrm>
            <a:off x="6758106" y="15517"/>
            <a:ext cx="2365200" cy="1357200"/>
            <a:chOff x="6758106" y="15517"/>
            <a:chExt cx="2385893" cy="1307002"/>
          </a:xfrm>
        </p:grpSpPr>
        <p:sp>
          <p:nvSpPr>
            <p:cNvPr id="11" name="Ellipse 3"/>
            <p:cNvSpPr/>
            <p:nvPr/>
          </p:nvSpPr>
          <p:spPr>
            <a:xfrm>
              <a:off x="6895095" y="89444"/>
              <a:ext cx="2111109" cy="111049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/>
            </a:p>
          </p:txBody>
        </p:sp>
        <p:sp>
          <p:nvSpPr>
            <p:cNvPr id="12" name="Ellipse 4"/>
            <p:cNvSpPr/>
            <p:nvPr/>
          </p:nvSpPr>
          <p:spPr>
            <a:xfrm>
              <a:off x="7094578" y="210578"/>
              <a:ext cx="1677062" cy="8784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/>
            </a:p>
          </p:txBody>
        </p:sp>
        <p:pic>
          <p:nvPicPr>
            <p:cNvPr id="13" name="Picture 13" descr="F:\DMKG\MKG_Ops\Communication\Mes images\Picto 3D\ship_right.png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grayscl/>
            </a:blip>
            <a:srcRect/>
            <a:stretch>
              <a:fillRect/>
            </a:stretch>
          </p:blipFill>
          <p:spPr bwMode="auto">
            <a:xfrm>
              <a:off x="7783260" y="86825"/>
              <a:ext cx="387668" cy="164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14" name="Picture 12" descr="F:\DMKG\MKG_Ops\Communication\Mes images\Picto 3D\plane_right.png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grayscl/>
            </a:blip>
            <a:srcRect/>
            <a:stretch>
              <a:fillRect/>
            </a:stretch>
          </p:blipFill>
          <p:spPr bwMode="auto">
            <a:xfrm>
              <a:off x="7405477" y="96493"/>
              <a:ext cx="292142" cy="156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15" name="Picture 18" descr="\\geac01fich1\Partage Documentation\Marketing_publication\Pictogrammes 3D\customs.png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grayscl/>
            </a:blip>
            <a:srcRect/>
            <a:stretch>
              <a:fillRect/>
            </a:stretch>
          </p:blipFill>
          <p:spPr bwMode="auto">
            <a:xfrm>
              <a:off x="8362333" y="228702"/>
              <a:ext cx="317933" cy="80652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16" name="Picture 27" descr="H:\Pictogrammes_3D\car carrier2.png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grayscl/>
            </a:blip>
            <a:srcRect/>
            <a:stretch>
              <a:fillRect/>
            </a:stretch>
          </p:blipFill>
          <p:spPr bwMode="auto">
            <a:xfrm>
              <a:off x="8271033" y="1102323"/>
              <a:ext cx="284131" cy="131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17" name="Picture 28" descr="H:\Pictogrammes_3D\ro_ro _right.png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grayscl/>
            </a:blip>
            <a:srcRect/>
            <a:stretch>
              <a:fillRect/>
            </a:stretch>
          </p:blipFill>
          <p:spPr bwMode="auto">
            <a:xfrm>
              <a:off x="8588308" y="928031"/>
              <a:ext cx="306420" cy="1518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18" name="Picture 29" descr="G:\Marketing_publication\Pictogrammes_3D\wagon.png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grayscl/>
            </a:blip>
            <a:srcRect/>
            <a:stretch>
              <a:fillRect/>
            </a:stretch>
          </p:blipFill>
          <p:spPr bwMode="auto">
            <a:xfrm>
              <a:off x="8749924" y="717446"/>
              <a:ext cx="323542" cy="123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19" name="Picture 30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</a:blip>
            <a:srcRect/>
            <a:stretch>
              <a:fillRect/>
            </a:stretch>
          </p:blipFill>
          <p:spPr bwMode="auto">
            <a:xfrm>
              <a:off x="7744009" y="1173071"/>
              <a:ext cx="242352" cy="147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20" name="Picture 17" descr="F:\DMKG\MKG_Ops\Communication\Mes images\Picto 3D\GEFCO centre.png">
              <a:hlinkClick r:id="rId1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8" cstate="print">
              <a:grayscl/>
            </a:blip>
            <a:srcRect/>
            <a:stretch>
              <a:fillRect/>
            </a:stretch>
          </p:blipFill>
          <p:spPr bwMode="auto">
            <a:xfrm>
              <a:off x="6817870" y="797199"/>
              <a:ext cx="246078" cy="164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sp>
          <p:nvSpPr>
            <p:cNvPr id="21" name="Arc plein 14"/>
            <p:cNvSpPr/>
            <p:nvPr/>
          </p:nvSpPr>
          <p:spPr>
            <a:xfrm>
              <a:off x="6759363" y="18736"/>
              <a:ext cx="2366087" cy="1301638"/>
            </a:xfrm>
            <a:prstGeom prst="blockArc">
              <a:avLst>
                <a:gd name="adj1" fmla="val 13956376"/>
                <a:gd name="adj2" fmla="val 17847484"/>
                <a:gd name="adj3" fmla="val 1534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sp>
          <p:nvSpPr>
            <p:cNvPr id="22" name="Arc plein 15"/>
            <p:cNvSpPr/>
            <p:nvPr/>
          </p:nvSpPr>
          <p:spPr>
            <a:xfrm>
              <a:off x="6759363" y="15517"/>
              <a:ext cx="2366087" cy="1301638"/>
            </a:xfrm>
            <a:prstGeom prst="blockArc">
              <a:avLst>
                <a:gd name="adj1" fmla="val 18516372"/>
                <a:gd name="adj2" fmla="val 19849014"/>
                <a:gd name="adj3" fmla="val 1353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sp>
          <p:nvSpPr>
            <p:cNvPr id="23" name="Arc plein 16"/>
            <p:cNvSpPr/>
            <p:nvPr/>
          </p:nvSpPr>
          <p:spPr>
            <a:xfrm>
              <a:off x="6758106" y="17663"/>
              <a:ext cx="2365025" cy="1301638"/>
            </a:xfrm>
            <a:prstGeom prst="blockArc">
              <a:avLst>
                <a:gd name="adj1" fmla="val 20195177"/>
                <a:gd name="adj2" fmla="val 21067877"/>
                <a:gd name="adj3" fmla="val 1520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sp>
          <p:nvSpPr>
            <p:cNvPr id="24" name="Arc plein 17"/>
            <p:cNvSpPr/>
            <p:nvPr/>
          </p:nvSpPr>
          <p:spPr>
            <a:xfrm>
              <a:off x="6760523" y="20881"/>
              <a:ext cx="2366087" cy="1301638"/>
            </a:xfrm>
            <a:prstGeom prst="blockArc">
              <a:avLst>
                <a:gd name="adj1" fmla="val 21595242"/>
                <a:gd name="adj2" fmla="val 3352511"/>
                <a:gd name="adj3" fmla="val 1633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sp>
          <p:nvSpPr>
            <p:cNvPr id="25" name="Arc plein 18"/>
            <p:cNvSpPr/>
            <p:nvPr/>
          </p:nvSpPr>
          <p:spPr>
            <a:xfrm>
              <a:off x="6767479" y="19808"/>
              <a:ext cx="2366087" cy="1301638"/>
            </a:xfrm>
            <a:prstGeom prst="blockArc">
              <a:avLst>
                <a:gd name="adj1" fmla="val 4209678"/>
                <a:gd name="adj2" fmla="val 6523009"/>
                <a:gd name="adj3" fmla="val 1387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sp>
          <p:nvSpPr>
            <p:cNvPr id="26" name="Arc plein 19"/>
            <p:cNvSpPr/>
            <p:nvPr/>
          </p:nvSpPr>
          <p:spPr>
            <a:xfrm>
              <a:off x="6778974" y="17663"/>
              <a:ext cx="2365025" cy="1301638"/>
            </a:xfrm>
            <a:prstGeom prst="blockArc">
              <a:avLst>
                <a:gd name="adj1" fmla="val 7559191"/>
                <a:gd name="adj2" fmla="val 9023753"/>
                <a:gd name="adj3" fmla="val 1422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sp>
          <p:nvSpPr>
            <p:cNvPr id="27" name="Arc plein 21"/>
            <p:cNvSpPr/>
            <p:nvPr/>
          </p:nvSpPr>
          <p:spPr>
            <a:xfrm>
              <a:off x="6765062" y="16590"/>
              <a:ext cx="2365025" cy="1301638"/>
            </a:xfrm>
            <a:prstGeom prst="blockArc">
              <a:avLst>
                <a:gd name="adj1" fmla="val 11618527"/>
                <a:gd name="adj2" fmla="val 13446761"/>
                <a:gd name="adj3" fmla="val 1678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pic>
          <p:nvPicPr>
            <p:cNvPr id="28" name="Picture 15" descr="F:\DMKG\MKG_Ops\Communication\Mes images\Picto 3D\semi_trailer_right.png">
              <a:hlinkClick r:id="rId1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20" cstate="print">
              <a:grayscl/>
            </a:blip>
            <a:srcRect/>
            <a:stretch>
              <a:fillRect/>
            </a:stretch>
          </p:blipFill>
          <p:spPr bwMode="auto">
            <a:xfrm>
              <a:off x="6819706" y="366194"/>
              <a:ext cx="271132" cy="183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29" name="Picture 16" descr="F:\DMKG\MKG_Ops\Communication\Mes images\Picto 3D\lorry_right.png">
              <a:hlinkClick r:id="rId1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21" cstate="print">
              <a:grayscl/>
            </a:blip>
            <a:srcRect/>
            <a:stretch>
              <a:fillRect/>
            </a:stretch>
          </p:blipFill>
          <p:spPr bwMode="auto">
            <a:xfrm>
              <a:off x="7102251" y="228163"/>
              <a:ext cx="155817" cy="128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sp>
          <p:nvSpPr>
            <p:cNvPr id="30" name="Forme libre 26"/>
            <p:cNvSpPr/>
            <p:nvPr/>
          </p:nvSpPr>
          <p:spPr bwMode="auto">
            <a:xfrm>
              <a:off x="8006936" y="318134"/>
              <a:ext cx="1055350" cy="473759"/>
            </a:xfrm>
            <a:custGeom>
              <a:avLst/>
              <a:gdLst>
                <a:gd name="connsiteX0" fmla="*/ 1577591 w 1577591"/>
                <a:gd name="connsiteY0" fmla="*/ 331595 h 532562"/>
                <a:gd name="connsiteX1" fmla="*/ 0 w 1577591"/>
                <a:gd name="connsiteY1" fmla="*/ 532562 h 532562"/>
                <a:gd name="connsiteX2" fmla="*/ 1286189 w 1577591"/>
                <a:gd name="connsiteY2" fmla="*/ 0 h 532562"/>
                <a:gd name="connsiteX3" fmla="*/ 1396721 w 1577591"/>
                <a:gd name="connsiteY3" fmla="*/ 80386 h 532562"/>
                <a:gd name="connsiteX4" fmla="*/ 1487156 w 1577591"/>
                <a:gd name="connsiteY4" fmla="*/ 160773 h 532562"/>
                <a:gd name="connsiteX5" fmla="*/ 1557495 w 1577591"/>
                <a:gd name="connsiteY5" fmla="*/ 281354 h 532562"/>
                <a:gd name="connsiteX6" fmla="*/ 1577591 w 1577591"/>
                <a:gd name="connsiteY6" fmla="*/ 331595 h 53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77591" h="532562">
                  <a:moveTo>
                    <a:pt x="1577591" y="331595"/>
                  </a:moveTo>
                  <a:lnTo>
                    <a:pt x="0" y="532562"/>
                  </a:lnTo>
                  <a:lnTo>
                    <a:pt x="1286189" y="0"/>
                  </a:lnTo>
                  <a:cubicBezTo>
                    <a:pt x="1389288" y="82478"/>
                    <a:pt x="1343779" y="80386"/>
                    <a:pt x="1396721" y="80386"/>
                  </a:cubicBezTo>
                  <a:lnTo>
                    <a:pt x="1487156" y="160773"/>
                  </a:lnTo>
                  <a:lnTo>
                    <a:pt x="1557495" y="281354"/>
                  </a:lnTo>
                  <a:lnTo>
                    <a:pt x="1577591" y="33159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25000"/>
                  </a:srgbClr>
                </a:gs>
                <a:gs pos="50000">
                  <a:srgbClr val="FF0000">
                    <a:tint val="44500"/>
                    <a:satMod val="160000"/>
                  </a:srgbClr>
                </a:gs>
                <a:gs pos="100000">
                  <a:srgbClr val="FF0000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endParaRPr lang="fr-FR" sz="2400">
                <a:latin typeface="Times New Roman" pitchFamily="18" charset="0"/>
                <a:cs typeface="+mn-cs"/>
              </a:endParaRPr>
            </a:p>
          </p:txBody>
        </p:sp>
        <p:pic>
          <p:nvPicPr>
            <p:cNvPr id="31" name="Image 35" descr="Image1.png">
              <a:hlinkClick r:id="rId22" action="ppaction://hlinksldjump"/>
            </p:cNvPr>
            <p:cNvPicPr>
              <a:picLocks noChangeAspect="1"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697975" y="421973"/>
              <a:ext cx="241728" cy="131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sp>
          <p:nvSpPr>
            <p:cNvPr id="33" name="Arc plein 32"/>
            <p:cNvSpPr/>
            <p:nvPr/>
          </p:nvSpPr>
          <p:spPr>
            <a:xfrm>
              <a:off x="6778974" y="15517"/>
              <a:ext cx="2365025" cy="1301638"/>
            </a:xfrm>
            <a:prstGeom prst="blockArc">
              <a:avLst>
                <a:gd name="adj1" fmla="val 9464985"/>
                <a:gd name="adj2" fmla="val 10575301"/>
                <a:gd name="adj3" fmla="val 1423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pic>
          <p:nvPicPr>
            <p:cNvPr id="36" name="Picture 35" descr="Bez názvu-2.png"/>
            <p:cNvPicPr>
              <a:picLocks noChangeAspect="1"/>
            </p:cNvPicPr>
            <p:nvPr/>
          </p:nvPicPr>
          <p:blipFill>
            <a:blip r:embed="rId24" cstate="print">
              <a:grayscl/>
            </a:blip>
            <a:stretch>
              <a:fillRect/>
            </a:stretch>
          </p:blipFill>
          <p:spPr>
            <a:xfrm>
              <a:off x="7082676" y="973609"/>
              <a:ext cx="378517" cy="147187"/>
            </a:xfrm>
            <a:prstGeom prst="rect">
              <a:avLst/>
            </a:prstGeom>
          </p:spPr>
        </p:pic>
        <p:grpSp>
          <p:nvGrpSpPr>
            <p:cNvPr id="41" name="Group 40"/>
            <p:cNvGrpSpPr/>
            <p:nvPr/>
          </p:nvGrpSpPr>
          <p:grpSpPr>
            <a:xfrm>
              <a:off x="7292057" y="688499"/>
              <a:ext cx="1330016" cy="223478"/>
              <a:chOff x="6887638" y="638243"/>
              <a:chExt cx="1928813" cy="287338"/>
            </a:xfrm>
          </p:grpSpPr>
          <p:sp>
            <p:nvSpPr>
              <p:cNvPr id="39" name="Arrondir un rectangle avec un coin diagonal 37"/>
              <p:cNvSpPr/>
              <p:nvPr/>
            </p:nvSpPr>
            <p:spPr bwMode="auto">
              <a:xfrm>
                <a:off x="6887638" y="638243"/>
                <a:ext cx="1928813" cy="287338"/>
              </a:xfrm>
              <a:prstGeom prst="round2DiagRect">
                <a:avLst>
                  <a:gd name="adj1" fmla="val 33546"/>
                  <a:gd name="adj2" fmla="val 0"/>
                </a:avLst>
              </a:prstGeom>
              <a:solidFill>
                <a:schemeClr val="bg1"/>
              </a:solidFill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fr-FR" sz="2400">
                  <a:latin typeface="Times New Roman" pitchFamily="18" charset="0"/>
                  <a:cs typeface="+mn-cs"/>
                </a:endParaRPr>
              </a:p>
            </p:txBody>
          </p:sp>
          <p:graphicFrame>
            <p:nvGraphicFramePr>
              <p:cNvPr id="40" name="Object 23"/>
              <p:cNvGraphicFramePr>
                <a:graphicFrameLocks noChangeAspect="1"/>
              </p:cNvGraphicFramePr>
              <p:nvPr/>
            </p:nvGraphicFramePr>
            <p:xfrm>
              <a:off x="7090838" y="684281"/>
              <a:ext cx="1593850" cy="227012"/>
            </p:xfrm>
            <a:graphic>
              <a:graphicData uri="http://schemas.openxmlformats.org/presentationml/2006/ole">
                <p:oleObj spid="_x0000_s86017" name="Photo Editor Photo" r:id="rId25" imgW="3486637" imgH="495369" progId="">
                  <p:embed/>
                </p:oleObj>
              </a:graphicData>
            </a:graphic>
          </p:graphicFrame>
        </p:grpSp>
      </p:grpSp>
      <p:sp>
        <p:nvSpPr>
          <p:cNvPr id="38" name="Isosceles Triangle 37"/>
          <p:cNvSpPr/>
          <p:nvPr/>
        </p:nvSpPr>
        <p:spPr>
          <a:xfrm rot="5400000">
            <a:off x="229117" y="1863844"/>
            <a:ext cx="5306061" cy="3791350"/>
          </a:xfrm>
          <a:prstGeom prst="triangle">
            <a:avLst>
              <a:gd name="adj" fmla="val 50378"/>
            </a:avLst>
          </a:prstGeom>
          <a:solidFill>
            <a:srgbClr val="96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none" rtlCol="0" anchor="ctr"/>
          <a:lstStyle/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</a:pPr>
            <a:endParaRPr lang="sk-SK" sz="1400" dirty="0">
              <a:solidFill>
                <a:schemeClr val="bg1"/>
              </a:solidFill>
            </a:endParaRPr>
          </a:p>
        </p:txBody>
      </p:sp>
      <p:sp>
        <p:nvSpPr>
          <p:cNvPr id="16390" name="Rectangle 5"/>
          <p:cNvSpPr>
            <a:spLocks noChangeArrowheads="1"/>
          </p:cNvSpPr>
          <p:nvPr/>
        </p:nvSpPr>
        <p:spPr bwMode="auto">
          <a:xfrm>
            <a:off x="949590" y="2051685"/>
            <a:ext cx="4128184" cy="2885209"/>
          </a:xfrm>
          <a:prstGeom prst="rect">
            <a:avLst/>
          </a:prstGeom>
          <a:noFill/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</a:pPr>
            <a:r>
              <a:rPr lang="sk-SK" sz="1500" b="1" u="sng" dirty="0">
                <a:solidFill>
                  <a:schemeClr val="bg1"/>
                </a:solidFill>
                <a:latin typeface="Formata Pro Regular"/>
              </a:rPr>
              <a:t>KEDY VYUŽIŤ </a:t>
            </a:r>
            <a:endParaRPr lang="en-GB" sz="1500" b="1" u="sng" dirty="0" smtClean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</a:pPr>
            <a:r>
              <a:rPr lang="sk-SK" sz="1500" b="1" u="sng" dirty="0" smtClean="0">
                <a:solidFill>
                  <a:schemeClr val="bg1"/>
                </a:solidFill>
                <a:latin typeface="Formata Pro Regular"/>
              </a:rPr>
              <a:t>GEFCO SPÉCIAL</a:t>
            </a:r>
            <a:r>
              <a:rPr lang="sk-SK" sz="1500" b="1" u="sng" dirty="0">
                <a:solidFill>
                  <a:schemeClr val="bg1"/>
                </a:solidFill>
                <a:latin typeface="Formata Pro Regular"/>
              </a:rPr>
              <a:t>?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>
                  <a:lumMod val="40000"/>
                  <a:lumOff val="60000"/>
                </a:schemeClr>
              </a:buClr>
              <a:buFont typeface="Wingdings 3" pitchFamily="18" charset="2"/>
              <a:buChar char="w"/>
            </a:pPr>
            <a:r>
              <a:rPr lang="sk-SK" sz="1500" dirty="0">
                <a:solidFill>
                  <a:schemeClr val="bg1"/>
                </a:solidFill>
                <a:latin typeface="Formata Pro Regular"/>
              </a:rPr>
              <a:t>Keď je pre Vás čas </a:t>
            </a:r>
            <a:endParaRPr lang="en-GB" sz="1500" dirty="0" smtClean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GB" sz="1500" dirty="0" smtClean="0">
                <a:solidFill>
                  <a:schemeClr val="bg1"/>
                </a:solidFill>
                <a:latin typeface="Formata Pro Regular"/>
              </a:rPr>
              <a:t>       </a:t>
            </a:r>
            <a:r>
              <a:rPr lang="sk-SK" sz="1500" dirty="0" smtClean="0">
                <a:solidFill>
                  <a:schemeClr val="bg1"/>
                </a:solidFill>
                <a:latin typeface="Formata Pro Regular"/>
              </a:rPr>
              <a:t>prioritou</a:t>
            </a:r>
            <a:endParaRPr lang="sk-SK" sz="1500" dirty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>
                  <a:lumMod val="40000"/>
                  <a:lumOff val="60000"/>
                </a:schemeClr>
              </a:buClr>
              <a:buFont typeface="Wingdings 3" pitchFamily="18" charset="2"/>
              <a:buChar char="w"/>
            </a:pPr>
            <a:r>
              <a:rPr lang="sk-SK" sz="1500" dirty="0">
                <a:solidFill>
                  <a:schemeClr val="bg1"/>
                </a:solidFill>
                <a:latin typeface="Formata Pro Regular"/>
              </a:rPr>
              <a:t>Keď potrebujete rýchle </a:t>
            </a:r>
            <a:r>
              <a:rPr lang="sk-SK" sz="1500" dirty="0" smtClean="0">
                <a:solidFill>
                  <a:schemeClr val="bg1"/>
                </a:solidFill>
                <a:latin typeface="Formata Pro Regular"/>
              </a:rPr>
              <a:t>riešenia </a:t>
            </a:r>
            <a:endParaRPr lang="sk-SK" sz="1500" dirty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>
                  <a:lumMod val="40000"/>
                  <a:lumOff val="60000"/>
                </a:schemeClr>
              </a:buClr>
              <a:buFont typeface="Wingdings 3" pitchFamily="18" charset="2"/>
              <a:buChar char="w"/>
            </a:pPr>
            <a:r>
              <a:rPr lang="sk-SK" sz="1500" dirty="0">
                <a:solidFill>
                  <a:schemeClr val="bg1"/>
                </a:solidFill>
                <a:latin typeface="Formata Pro Regular"/>
              </a:rPr>
              <a:t>Keď je výroba v </a:t>
            </a:r>
            <a:r>
              <a:rPr lang="sk-SK" sz="1500" dirty="0" smtClean="0">
                <a:solidFill>
                  <a:schemeClr val="bg1"/>
                </a:solidFill>
                <a:latin typeface="Formata Pro Regular"/>
              </a:rPr>
              <a:t>ohrození</a:t>
            </a:r>
            <a:endParaRPr lang="sk-SK" sz="1500" dirty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>
                  <a:lumMod val="40000"/>
                  <a:lumOff val="60000"/>
                </a:schemeClr>
              </a:buClr>
              <a:buFont typeface="Wingdings 3" pitchFamily="18" charset="2"/>
              <a:buChar char="w"/>
            </a:pPr>
            <a:r>
              <a:rPr lang="sk-SK" sz="1500" dirty="0">
                <a:solidFill>
                  <a:schemeClr val="bg1"/>
                </a:solidFill>
                <a:latin typeface="Formata Pro Regular"/>
              </a:rPr>
              <a:t>Keď sa oneskoria pravidelné </a:t>
            </a:r>
            <a:endParaRPr lang="en-GB" sz="1500" dirty="0" smtClean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GB" sz="1500" dirty="0" smtClean="0">
                <a:solidFill>
                  <a:schemeClr val="bg1"/>
                </a:solidFill>
                <a:latin typeface="Formata Pro Regular"/>
              </a:rPr>
              <a:t>       </a:t>
            </a:r>
            <a:r>
              <a:rPr lang="sk-SK" sz="1500" dirty="0" smtClean="0">
                <a:solidFill>
                  <a:schemeClr val="bg1"/>
                </a:solidFill>
                <a:latin typeface="Formata Pro Regular"/>
              </a:rPr>
              <a:t>dodávky</a:t>
            </a:r>
            <a:endParaRPr lang="sk-SK" sz="1500" dirty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>
                  <a:lumMod val="40000"/>
                  <a:lumOff val="60000"/>
                </a:schemeClr>
              </a:buClr>
              <a:buFont typeface="Wingdings 3" pitchFamily="18" charset="2"/>
              <a:buChar char="w"/>
            </a:pPr>
            <a:r>
              <a:rPr lang="sk-SK" sz="1500" dirty="0">
                <a:solidFill>
                  <a:schemeClr val="bg1"/>
                </a:solidFill>
                <a:latin typeface="Formata Pro Regular"/>
              </a:rPr>
              <a:t>Keď zlyhajú všetky </a:t>
            </a:r>
            <a:endParaRPr lang="en-GB" sz="1500" dirty="0" smtClean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GB" sz="1500" dirty="0" smtClean="0">
                <a:solidFill>
                  <a:schemeClr val="bg1"/>
                </a:solidFill>
                <a:latin typeface="Formata Pro Regular"/>
              </a:rPr>
              <a:t>       </a:t>
            </a:r>
            <a:r>
              <a:rPr lang="sk-SK" sz="1500" dirty="0" smtClean="0">
                <a:solidFill>
                  <a:schemeClr val="bg1"/>
                </a:solidFill>
                <a:latin typeface="Formata Pro Regular"/>
              </a:rPr>
              <a:t>Vaše </a:t>
            </a:r>
            <a:r>
              <a:rPr lang="sk-SK" sz="1500" dirty="0">
                <a:solidFill>
                  <a:schemeClr val="bg1"/>
                </a:solidFill>
                <a:latin typeface="Formata Pro Regular"/>
              </a:rPr>
              <a:t>prepravné </a:t>
            </a:r>
            <a:endParaRPr lang="en-GB" sz="1500" dirty="0" smtClean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GB" sz="1500" dirty="0" smtClean="0">
                <a:solidFill>
                  <a:schemeClr val="bg1"/>
                </a:solidFill>
                <a:latin typeface="Formata Pro Regular"/>
              </a:rPr>
              <a:t>       </a:t>
            </a:r>
            <a:r>
              <a:rPr lang="sk-SK" sz="1500" dirty="0" smtClean="0">
                <a:solidFill>
                  <a:schemeClr val="bg1"/>
                </a:solidFill>
                <a:latin typeface="Formata Pro Regular"/>
              </a:rPr>
              <a:t>možnosti </a:t>
            </a:r>
            <a:endParaRPr lang="sk-SK" sz="1500" dirty="0">
              <a:solidFill>
                <a:schemeClr val="bg1"/>
              </a:solidFill>
              <a:latin typeface="Formata Pro Regular"/>
            </a:endParaRPr>
          </a:p>
        </p:txBody>
      </p:sp>
      <p:sp>
        <p:nvSpPr>
          <p:cNvPr id="42" name="Action Button: Home 41">
            <a:hlinkClick r:id="rId9" action="ppaction://hlinksldjump" highlightClick="1"/>
          </p:cNvPr>
          <p:cNvSpPr/>
          <p:nvPr/>
        </p:nvSpPr>
        <p:spPr>
          <a:xfrm>
            <a:off x="8712739" y="6360160"/>
            <a:ext cx="195679" cy="172525"/>
          </a:xfrm>
          <a:prstGeom prst="actionButtonHome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7"/>
          <p:cNvPicPr>
            <a:picLocks noChangeAspect="1" noChangeArrowheads="1"/>
          </p:cNvPicPr>
          <p:nvPr/>
        </p:nvPicPr>
        <p:blipFill>
          <a:blip r:embed="rId2" cstate="print"/>
          <a:srcRect t="24835"/>
          <a:stretch>
            <a:fillRect/>
          </a:stretch>
        </p:blipFill>
        <p:spPr bwMode="auto">
          <a:xfrm>
            <a:off x="5421505" y="2765856"/>
            <a:ext cx="3525641" cy="1834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500" dirty="0" smtClean="0"/>
              <a:t>AUTOMOTIVE</a:t>
            </a:r>
            <a:r>
              <a:rPr lang="sk-SK" sz="2500" dirty="0" smtClean="0"/>
              <a:t> – IMPORT &amp; EXPORT </a:t>
            </a:r>
            <a:br>
              <a:rPr lang="sk-SK" sz="2500" dirty="0" smtClean="0"/>
            </a:br>
            <a:r>
              <a:rPr lang="sk-SK" sz="2500" dirty="0" smtClean="0"/>
              <a:t>VOZIDIEL</a:t>
            </a:r>
            <a:r>
              <a:rPr lang="en-GB" sz="2500" dirty="0" smtClean="0"/>
              <a:t> 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7738" y="1384784"/>
            <a:ext cx="4386261" cy="5105079"/>
          </a:xfrm>
          <a:solidFill>
            <a:srgbClr val="C1581D">
              <a:alpha val="80000"/>
            </a:srgb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>
              <a:lnSpc>
                <a:spcPct val="80000"/>
              </a:lnSpc>
            </a:pPr>
            <a:r>
              <a:rPr lang="sk-SK" sz="1500" b="1" u="sng" dirty="0" smtClean="0">
                <a:solidFill>
                  <a:schemeClr val="bg1"/>
                </a:solidFill>
              </a:rPr>
              <a:t>PREVÁDZKA V TRNAVE (IMPORT)</a:t>
            </a:r>
            <a:endParaRPr lang="en-GB" sz="1500" b="1" u="sng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sk-SK" sz="1500" u="sng" dirty="0" smtClean="0">
                <a:solidFill>
                  <a:schemeClr val="bg1"/>
                </a:solidFill>
              </a:rPr>
              <a:t>Príprava &amp; distribúcia nových vozidiel (NV) PSA </a:t>
            </a:r>
          </a:p>
          <a:p>
            <a:pPr>
              <a:lnSpc>
                <a:spcPct val="80000"/>
              </a:lnSpc>
            </a:pPr>
            <a:r>
              <a:rPr lang="sk-SK" sz="1500" u="sng" dirty="0" smtClean="0">
                <a:solidFill>
                  <a:schemeClr val="bg1"/>
                </a:solidFill>
              </a:rPr>
              <a:t>po Slovensku</a:t>
            </a:r>
            <a:endParaRPr lang="en-GB" sz="1500" u="sng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sk-SK" sz="1500" dirty="0" smtClean="0">
                <a:solidFill>
                  <a:schemeClr val="bg1"/>
                </a:solidFill>
              </a:rPr>
              <a:t>Počet  distribuovaných NV:     8 448 (r.2012)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sk-SK" sz="1400" i="1" dirty="0" smtClean="0">
                <a:solidFill>
                  <a:schemeClr val="bg1"/>
                </a:solidFill>
              </a:rPr>
              <a:t>GEFCO zabezpečuje umývanie vozidiel, prípravu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k-SK" sz="1400" i="1" dirty="0" smtClean="0">
                <a:solidFill>
                  <a:schemeClr val="bg1"/>
                </a:solidFill>
              </a:rPr>
              <a:t>špeciálnych sérii vozidiel (vkladanie doplnkovej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k-SK" sz="1400" i="1" dirty="0" smtClean="0">
                <a:solidFill>
                  <a:schemeClr val="bg1"/>
                </a:solidFill>
              </a:rPr>
              <a:t>výbavy, lepenie nálepiek...) </a:t>
            </a:r>
            <a:endParaRPr lang="sk-SK" sz="1500" b="1" u="sng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sk-SK" sz="1500" b="1" u="sng" dirty="0" smtClean="0">
                <a:solidFill>
                  <a:schemeClr val="bg1"/>
                </a:solidFill>
              </a:rPr>
              <a:t>PREVÁDZKA V TRNAVE (EXPORT)</a:t>
            </a:r>
            <a:endParaRPr lang="en-GB" sz="1500" b="1" u="sng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sk-SK" sz="1500" u="sng" dirty="0" smtClean="0">
                <a:solidFill>
                  <a:schemeClr val="bg1"/>
                </a:solidFill>
              </a:rPr>
              <a:t>Distribučná logistika</a:t>
            </a:r>
            <a:endParaRPr lang="en-GB" sz="1500" u="sng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sk-SK" sz="1500" dirty="0" smtClean="0">
                <a:solidFill>
                  <a:schemeClr val="bg1"/>
                </a:solidFill>
              </a:rPr>
              <a:t>Počet prepravených vozidiel  </a:t>
            </a:r>
          </a:p>
          <a:p>
            <a:pPr>
              <a:lnSpc>
                <a:spcPct val="80000"/>
              </a:lnSpc>
            </a:pPr>
            <a:r>
              <a:rPr lang="sk-SK" sz="1500" dirty="0" smtClean="0">
                <a:solidFill>
                  <a:schemeClr val="bg1"/>
                </a:solidFill>
              </a:rPr>
              <a:t>zo závodu v PSA Trnava:</a:t>
            </a:r>
            <a:r>
              <a:rPr lang="en-US" sz="1500" dirty="0" smtClean="0">
                <a:solidFill>
                  <a:schemeClr val="bg1"/>
                </a:solidFill>
              </a:rPr>
              <a:t>           </a:t>
            </a:r>
            <a:r>
              <a:rPr lang="sk-SK" sz="1500" dirty="0" smtClean="0">
                <a:solidFill>
                  <a:schemeClr val="bg1"/>
                </a:solidFill>
              </a:rPr>
              <a:t>215 500 (r.2012)</a:t>
            </a:r>
          </a:p>
          <a:p>
            <a:pPr>
              <a:lnSpc>
                <a:spcPct val="80000"/>
              </a:lnSpc>
            </a:pPr>
            <a:r>
              <a:rPr lang="sk-SK" sz="1500" dirty="0" smtClean="0">
                <a:solidFill>
                  <a:schemeClr val="bg1"/>
                </a:solidFill>
              </a:rPr>
              <a:t>Preprava kamiónmi: 		125 000 vozidiel</a:t>
            </a:r>
          </a:p>
          <a:p>
            <a:pPr>
              <a:lnSpc>
                <a:spcPct val="80000"/>
              </a:lnSpc>
            </a:pPr>
            <a:r>
              <a:rPr lang="sk-SK" sz="1500" dirty="0" smtClean="0">
                <a:solidFill>
                  <a:schemeClr val="bg1"/>
                </a:solidFill>
              </a:rPr>
              <a:t>Preprava vagónmi:		90 500 vozidiel</a:t>
            </a:r>
          </a:p>
          <a:p>
            <a:pPr>
              <a:lnSpc>
                <a:spcPct val="80000"/>
              </a:lnSpc>
            </a:pPr>
            <a:endParaRPr lang="sk-SK" sz="1500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k-SK" sz="1400" i="1" dirty="0" smtClean="0">
                <a:solidFill>
                  <a:schemeClr val="bg1"/>
                </a:solidFill>
              </a:rPr>
              <a:t>Okrem PSA zabezpečilo GEFCO SLOVAKIA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k-SK" sz="1400" i="1" dirty="0" smtClean="0">
                <a:solidFill>
                  <a:schemeClr val="bg1"/>
                </a:solidFill>
              </a:rPr>
              <a:t>distribúciu NV zo závodu KIA (Švajčiarsko,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sk-SK" sz="1400" i="1" dirty="0" smtClean="0">
                <a:solidFill>
                  <a:schemeClr val="bg1"/>
                </a:solidFill>
              </a:rPr>
              <a:t>Taliansko) a taktiež z bratislavského VW. </a:t>
            </a:r>
            <a:endParaRPr lang="en-GB" sz="1400" i="1" dirty="0" smtClean="0">
              <a:solidFill>
                <a:schemeClr val="bg1"/>
              </a:solidFill>
            </a:endParaRPr>
          </a:p>
        </p:txBody>
      </p:sp>
      <p:sp>
        <p:nvSpPr>
          <p:cNvPr id="20485" name="Text Box 4"/>
          <p:cNvSpPr txBox="1">
            <a:spLocks noChangeArrowheads="1"/>
          </p:cNvSpPr>
          <p:nvPr/>
        </p:nvSpPr>
        <p:spPr bwMode="auto">
          <a:xfrm>
            <a:off x="5404838" y="4711150"/>
            <a:ext cx="3528000" cy="8280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GB" sz="1500" b="1" dirty="0">
                <a:solidFill>
                  <a:srgbClr val="C1581D"/>
                </a:solidFill>
                <a:latin typeface="Formata Pro Regular"/>
                <a:sym typeface="Wingdings" pitchFamily="2" charset="2"/>
              </a:rPr>
              <a:t>CAR MAKER</a:t>
            </a:r>
          </a:p>
          <a:p>
            <a:r>
              <a:rPr lang="sk-SK" sz="1500" dirty="0">
                <a:solidFill>
                  <a:srgbClr val="C1581D"/>
                </a:solidFill>
                <a:latin typeface="Formata Pro Regular"/>
                <a:sym typeface="Wingdings" pitchFamily="2" charset="2"/>
              </a:rPr>
              <a:t>Komplexné služby pre výrobcov </a:t>
            </a:r>
            <a:r>
              <a:rPr lang="sk-SK" sz="1500" dirty="0" smtClean="0">
                <a:solidFill>
                  <a:srgbClr val="C1581D"/>
                </a:solidFill>
                <a:latin typeface="Formata Pro Regular"/>
                <a:sym typeface="Wingdings" pitchFamily="2" charset="2"/>
              </a:rPr>
              <a:t>automobilov</a:t>
            </a:r>
            <a:endParaRPr lang="en-GB" sz="1500" dirty="0">
              <a:solidFill>
                <a:srgbClr val="C1581D"/>
              </a:solidFill>
              <a:latin typeface="Formata Pro Regular"/>
              <a:sym typeface="Wingdings" pitchFamily="2" charset="2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6744503" y="27584"/>
            <a:ext cx="2365200" cy="1357200"/>
            <a:chOff x="6606487" y="70714"/>
            <a:chExt cx="2449733" cy="1321178"/>
          </a:xfrm>
        </p:grpSpPr>
        <p:grpSp>
          <p:nvGrpSpPr>
            <p:cNvPr id="44" name="Group 43"/>
            <p:cNvGrpSpPr/>
            <p:nvPr/>
          </p:nvGrpSpPr>
          <p:grpSpPr>
            <a:xfrm>
              <a:off x="6606487" y="70714"/>
              <a:ext cx="2449733" cy="1321178"/>
              <a:chOff x="5588996" y="17961"/>
              <a:chExt cx="3563937" cy="2079625"/>
            </a:xfrm>
          </p:grpSpPr>
          <p:grpSp>
            <p:nvGrpSpPr>
              <p:cNvPr id="42" name="Group 41"/>
              <p:cNvGrpSpPr/>
              <p:nvPr/>
            </p:nvGrpSpPr>
            <p:grpSpPr>
              <a:xfrm>
                <a:off x="5588996" y="17961"/>
                <a:ext cx="3563937" cy="2079625"/>
                <a:chOff x="5558834" y="13198"/>
                <a:chExt cx="3563937" cy="2079625"/>
              </a:xfrm>
            </p:grpSpPr>
            <p:sp>
              <p:nvSpPr>
                <p:cNvPr id="18" name="Ellipse 3"/>
                <p:cNvSpPr/>
                <p:nvPr/>
              </p:nvSpPr>
              <p:spPr>
                <a:xfrm>
                  <a:off x="5778288" y="122585"/>
                  <a:ext cx="3155795" cy="1767468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39700" h="139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500"/>
                </a:p>
              </p:txBody>
            </p:sp>
            <p:sp>
              <p:nvSpPr>
                <p:cNvPr id="19" name="Ellipse 4"/>
                <p:cNvSpPr/>
                <p:nvPr/>
              </p:nvSpPr>
              <p:spPr>
                <a:xfrm>
                  <a:off x="6006509" y="287836"/>
                  <a:ext cx="2705100" cy="153511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500"/>
                </a:p>
              </p:txBody>
            </p:sp>
            <p:pic>
              <p:nvPicPr>
                <p:cNvPr id="20" name="Picture 13" descr="F:\DMKG\MKG_Ops\Communication\Mes images\Picto 3D\ship_right.png">
                  <a:hlinkClick r:id="rId3" action="ppaction://hlinksldjump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grayscl/>
                </a:blip>
                <a:srcRect/>
                <a:stretch>
                  <a:fillRect/>
                </a:stretch>
              </p:blipFill>
              <p:spPr bwMode="auto">
                <a:xfrm>
                  <a:off x="7220568" y="118712"/>
                  <a:ext cx="569740" cy="2617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90500" dist="228600" dir="270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glow" dir="t">
                    <a:rot lat="0" lon="0" rev="4800000"/>
                  </a:lightRig>
                </a:scene3d>
                <a:sp3d prstMaterial="matte">
                  <a:bevelT w="127000" h="63500"/>
                </a:sp3d>
              </p:spPr>
            </p:pic>
            <p:pic>
              <p:nvPicPr>
                <p:cNvPr id="21" name="Picture 12" descr="F:\DMKG\MKG_Ops\Communication\Mes images\Picto 3D\plane_right.png">
                  <a:hlinkClick r:id="rId3" action="ppaction://hlinksldjump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grayscl/>
                </a:blip>
                <a:srcRect/>
                <a:stretch>
                  <a:fillRect/>
                </a:stretch>
              </p:blipFill>
              <p:spPr bwMode="auto">
                <a:xfrm>
                  <a:off x="6712838" y="133017"/>
                  <a:ext cx="429348" cy="2490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90500" dist="228600" dir="270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glow" dir="t">
                    <a:rot lat="0" lon="0" rev="4800000"/>
                  </a:lightRig>
                </a:scene3d>
                <a:sp3d prstMaterial="matte">
                  <a:bevelT w="127000" h="63500"/>
                </a:sp3d>
              </p:spPr>
            </p:pic>
            <p:pic>
              <p:nvPicPr>
                <p:cNvPr id="22" name="Picture 18" descr="\\geac01fich1\Partage Documentation\Marketing_publication\Pictogrammes 3D\customs.png">
                  <a:hlinkClick r:id="rId6" action="ppaction://hlinksldjump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grayscl/>
                </a:blip>
                <a:srcRect/>
                <a:stretch>
                  <a:fillRect/>
                </a:stretch>
              </p:blipFill>
              <p:spPr bwMode="auto">
                <a:xfrm>
                  <a:off x="8020512" y="328646"/>
                  <a:ext cx="467251" cy="128084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190500" dist="228600" dir="270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glow" dir="t">
                    <a:rot lat="0" lon="0" rev="4800000"/>
                  </a:lightRig>
                </a:scene3d>
                <a:sp3d prstMaterial="matte">
                  <a:bevelT w="127000" h="63500"/>
                </a:sp3d>
              </p:spPr>
            </p:pic>
            <p:pic>
              <p:nvPicPr>
                <p:cNvPr id="23" name="Image 35" descr="Image1.png">
                  <a:hlinkClick r:id="rId8" action="ppaction://hlinksldjump"/>
                </p:cNvPr>
                <p:cNvPicPr>
                  <a:picLocks noChangeAspect="1"/>
                </p:cNvPicPr>
                <p:nvPr/>
              </p:nvPicPr>
              <p:blipFill>
                <a:blip r:embed="rId9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grayscl/>
                </a:blip>
                <a:srcRect/>
                <a:stretch>
                  <a:fillRect/>
                </a:stretch>
              </p:blipFill>
              <p:spPr bwMode="auto">
                <a:xfrm>
                  <a:off x="8487762" y="614628"/>
                  <a:ext cx="355258" cy="20942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90500" dist="228600" dir="270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glow" dir="t">
                    <a:rot lat="0" lon="0" rev="4800000"/>
                  </a:lightRig>
                </a:scene3d>
                <a:sp3d prstMaterial="matte">
                  <a:bevelT w="127000" h="63500"/>
                </a:sp3d>
              </p:spPr>
            </p:pic>
            <p:pic>
              <p:nvPicPr>
                <p:cNvPr id="24" name="Picture 30">
                  <a:hlinkClick r:id="rId10" action="ppaction://hlinksldjump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11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grayscl/>
                </a:blip>
                <a:srcRect/>
                <a:stretch>
                  <a:fillRect/>
                </a:stretch>
              </p:blipFill>
              <p:spPr bwMode="auto">
                <a:xfrm>
                  <a:off x="7181395" y="1726019"/>
                  <a:ext cx="356176" cy="2348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90500" dist="228600" dir="270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glow" dir="t">
                    <a:rot lat="0" lon="0" rev="4800000"/>
                  </a:lightRig>
                </a:scene3d>
                <a:sp3d prstMaterial="matte">
                  <a:bevelT w="127000" h="63500"/>
                </a:sp3d>
              </p:spPr>
            </p:pic>
            <p:pic>
              <p:nvPicPr>
                <p:cNvPr id="25" name="Picture 17" descr="F:\DMKG\MKG_Ops\Communication\Mes images\Picto 3D\GEFCO centre.png">
                  <a:hlinkClick r:id="rId12" action="ppaction://hlinksldjump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13" cstate="print">
                  <a:grayscl/>
                </a:blip>
                <a:srcRect/>
                <a:stretch>
                  <a:fillRect/>
                </a:stretch>
              </p:blipFill>
              <p:spPr bwMode="auto">
                <a:xfrm>
                  <a:off x="5886414" y="1218507"/>
                  <a:ext cx="361651" cy="2610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90500" dist="228600" dir="270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glow" dir="t">
                    <a:rot lat="0" lon="0" rev="4800000"/>
                  </a:lightRig>
                </a:scene3d>
                <a:sp3d prstMaterial="matte">
                  <a:bevelT w="127000" h="63500"/>
                </a:sp3d>
              </p:spPr>
            </p:pic>
            <p:sp>
              <p:nvSpPr>
                <p:cNvPr id="26" name="Arc plein 14"/>
                <p:cNvSpPr/>
                <p:nvPr/>
              </p:nvSpPr>
              <p:spPr>
                <a:xfrm>
                  <a:off x="5560421" y="17961"/>
                  <a:ext cx="3536950" cy="2071687"/>
                </a:xfrm>
                <a:prstGeom prst="blockArc">
                  <a:avLst>
                    <a:gd name="adj1" fmla="val 13956376"/>
                    <a:gd name="adj2" fmla="val 17847484"/>
                    <a:gd name="adj3" fmla="val 1534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5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Arc plein 15"/>
                <p:cNvSpPr/>
                <p:nvPr/>
              </p:nvSpPr>
              <p:spPr>
                <a:xfrm>
                  <a:off x="5560421" y="13198"/>
                  <a:ext cx="3536950" cy="2071688"/>
                </a:xfrm>
                <a:prstGeom prst="blockArc">
                  <a:avLst>
                    <a:gd name="adj1" fmla="val 18516372"/>
                    <a:gd name="adj2" fmla="val 19849014"/>
                    <a:gd name="adj3" fmla="val 1353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5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Arc plein 16"/>
                <p:cNvSpPr/>
                <p:nvPr/>
              </p:nvSpPr>
              <p:spPr>
                <a:xfrm>
                  <a:off x="5558834" y="16373"/>
                  <a:ext cx="3535362" cy="2071688"/>
                </a:xfrm>
                <a:prstGeom prst="blockArc">
                  <a:avLst>
                    <a:gd name="adj1" fmla="val 20195177"/>
                    <a:gd name="adj2" fmla="val 21067877"/>
                    <a:gd name="adj3" fmla="val 1520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5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Arc plein 18"/>
                <p:cNvSpPr/>
                <p:nvPr/>
              </p:nvSpPr>
              <p:spPr>
                <a:xfrm>
                  <a:off x="5571534" y="19548"/>
                  <a:ext cx="3536950" cy="2071688"/>
                </a:xfrm>
                <a:prstGeom prst="blockArc">
                  <a:avLst>
                    <a:gd name="adj1" fmla="val 4209678"/>
                    <a:gd name="adj2" fmla="val 6523009"/>
                    <a:gd name="adj3" fmla="val 1387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5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Arc plein 19"/>
                <p:cNvSpPr/>
                <p:nvPr/>
              </p:nvSpPr>
              <p:spPr>
                <a:xfrm>
                  <a:off x="5587409" y="16373"/>
                  <a:ext cx="3535362" cy="2071688"/>
                </a:xfrm>
                <a:prstGeom prst="blockArc">
                  <a:avLst>
                    <a:gd name="adj1" fmla="val 7559191"/>
                    <a:gd name="adj2" fmla="val 9023753"/>
                    <a:gd name="adj3" fmla="val 1422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5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" name="Arc plein 21"/>
                <p:cNvSpPr/>
                <p:nvPr/>
              </p:nvSpPr>
              <p:spPr>
                <a:xfrm>
                  <a:off x="5568359" y="14786"/>
                  <a:ext cx="3535362" cy="2071687"/>
                </a:xfrm>
                <a:prstGeom prst="blockArc">
                  <a:avLst>
                    <a:gd name="adj1" fmla="val 11618527"/>
                    <a:gd name="adj2" fmla="val 13446761"/>
                    <a:gd name="adj3" fmla="val 1678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500">
                    <a:solidFill>
                      <a:schemeClr val="tx1"/>
                    </a:solidFill>
                  </a:endParaRPr>
                </a:p>
              </p:txBody>
            </p:sp>
            <p:pic>
              <p:nvPicPr>
                <p:cNvPr id="32" name="Picture 15" descr="F:\DMKG\MKG_Ops\Communication\Mes images\Picto 3D\semi_trailer_right.png">
                  <a:hlinkClick r:id="rId14" action="ppaction://hlinksldjump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15" cstate="print">
                  <a:grayscl/>
                </a:blip>
                <a:srcRect/>
                <a:stretch>
                  <a:fillRect/>
                </a:stretch>
              </p:blipFill>
              <p:spPr bwMode="auto">
                <a:xfrm>
                  <a:off x="5912824" y="532093"/>
                  <a:ext cx="398472" cy="2919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90500" dist="228600" dir="270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glow" dir="t">
                    <a:rot lat="0" lon="0" rev="4800000"/>
                  </a:lightRig>
                </a:scene3d>
                <a:sp3d prstMaterial="matte">
                  <a:bevelT w="127000" h="63500"/>
                </a:sp3d>
              </p:spPr>
            </p:pic>
            <p:pic>
              <p:nvPicPr>
                <p:cNvPr id="33" name="Picture 16" descr="F:\DMKG\MKG_Ops\Communication\Mes images\Picto 3D\lorry_right.png">
                  <a:hlinkClick r:id="rId14" action="ppaction://hlinksldjump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grayscl/>
                </a:blip>
                <a:srcRect/>
                <a:stretch>
                  <a:fillRect/>
                </a:stretch>
              </p:blipFill>
              <p:spPr bwMode="auto">
                <a:xfrm>
                  <a:off x="6311296" y="327849"/>
                  <a:ext cx="228997" cy="2042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90500" dist="228600" dir="270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glow" dir="t">
                    <a:rot lat="0" lon="0" rev="4800000"/>
                  </a:lightRig>
                </a:scene3d>
                <a:sp3d prstMaterial="matte">
                  <a:bevelT w="127000" h="63500"/>
                </a:sp3d>
              </p:spPr>
            </p:pic>
            <p:sp>
              <p:nvSpPr>
                <p:cNvPr id="34" name="Forme libre 25"/>
                <p:cNvSpPr/>
                <p:nvPr/>
              </p:nvSpPr>
              <p:spPr bwMode="auto">
                <a:xfrm>
                  <a:off x="7433671" y="987923"/>
                  <a:ext cx="1657350" cy="1025525"/>
                </a:xfrm>
                <a:custGeom>
                  <a:avLst/>
                  <a:gdLst>
                    <a:gd name="connsiteX0" fmla="*/ 0 w 1657978"/>
                    <a:gd name="connsiteY0" fmla="*/ 0 h 1024932"/>
                    <a:gd name="connsiteX1" fmla="*/ 1657978 w 1657978"/>
                    <a:gd name="connsiteY1" fmla="*/ 100484 h 1024932"/>
                    <a:gd name="connsiteX2" fmla="*/ 1597688 w 1657978"/>
                    <a:gd name="connsiteY2" fmla="*/ 341644 h 1024932"/>
                    <a:gd name="connsiteX3" fmla="*/ 1487156 w 1657978"/>
                    <a:gd name="connsiteY3" fmla="*/ 542611 h 1024932"/>
                    <a:gd name="connsiteX4" fmla="*/ 1276141 w 1657978"/>
                    <a:gd name="connsiteY4" fmla="*/ 723482 h 1024932"/>
                    <a:gd name="connsiteX5" fmla="*/ 1125416 w 1657978"/>
                    <a:gd name="connsiteY5" fmla="*/ 823965 h 1024932"/>
                    <a:gd name="connsiteX6" fmla="*/ 984739 w 1657978"/>
                    <a:gd name="connsiteY6" fmla="*/ 894304 h 1024932"/>
                    <a:gd name="connsiteX7" fmla="*/ 803868 w 1657978"/>
                    <a:gd name="connsiteY7" fmla="*/ 974690 h 1024932"/>
                    <a:gd name="connsiteX8" fmla="*/ 663191 w 1657978"/>
                    <a:gd name="connsiteY8" fmla="*/ 1004835 h 1024932"/>
                    <a:gd name="connsiteX9" fmla="*/ 562708 w 1657978"/>
                    <a:gd name="connsiteY9" fmla="*/ 1024932 h 1024932"/>
                    <a:gd name="connsiteX10" fmla="*/ 0 w 1657978"/>
                    <a:gd name="connsiteY10" fmla="*/ 0 h 1024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57978" h="1024932">
                      <a:moveTo>
                        <a:pt x="0" y="0"/>
                      </a:moveTo>
                      <a:lnTo>
                        <a:pt x="1657978" y="100484"/>
                      </a:lnTo>
                      <a:lnTo>
                        <a:pt x="1597688" y="341644"/>
                      </a:lnTo>
                      <a:lnTo>
                        <a:pt x="1487156" y="542611"/>
                      </a:lnTo>
                      <a:lnTo>
                        <a:pt x="1276141" y="723482"/>
                      </a:lnTo>
                      <a:lnTo>
                        <a:pt x="1125416" y="823965"/>
                      </a:lnTo>
                      <a:lnTo>
                        <a:pt x="984739" y="894304"/>
                      </a:lnTo>
                      <a:lnTo>
                        <a:pt x="803868" y="974690"/>
                      </a:lnTo>
                      <a:lnTo>
                        <a:pt x="663191" y="1004835"/>
                      </a:lnTo>
                      <a:lnTo>
                        <a:pt x="562708" y="10249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5D00">
                    <a:alpha val="47843"/>
                  </a:srgb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endParaRPr lang="fr-FR" sz="2400">
                    <a:latin typeface="Times New Roman" pitchFamily="18" charset="0"/>
                    <a:cs typeface="+mn-cs"/>
                  </a:endParaRPr>
                </a:p>
              </p:txBody>
            </p:sp>
            <p:pic>
              <p:nvPicPr>
                <p:cNvPr id="35" name="Picture 27" descr="H:\Pictogrammes_3D\car carrier2.png">
                  <a:hlinkClick r:id="rId17" action="ppaction://hlinksldjump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18" cstate="print"/>
                <a:srcRect/>
                <a:stretch>
                  <a:fillRect/>
                </a:stretch>
              </p:blipFill>
              <p:spPr bwMode="auto">
                <a:xfrm>
                  <a:off x="7898879" y="1621335"/>
                  <a:ext cx="417577" cy="2093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90500" dist="228600" dir="270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glow" dir="t">
                    <a:rot lat="0" lon="0" rev="4800000"/>
                  </a:lightRig>
                </a:scene3d>
                <a:sp3d prstMaterial="matte">
                  <a:bevelT w="127000" h="63500"/>
                </a:sp3d>
              </p:spPr>
            </p:pic>
            <p:pic>
              <p:nvPicPr>
                <p:cNvPr id="36" name="Picture 28" descr="H:\Pictogrammes_3D\ro_ro _right.png">
                  <a:hlinkClick r:id="rId17" action="ppaction://hlinksldjump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19" cstate="print"/>
                <a:srcRect/>
                <a:stretch>
                  <a:fillRect/>
                </a:stretch>
              </p:blipFill>
              <p:spPr bwMode="auto">
                <a:xfrm>
                  <a:off x="8331102" y="1363438"/>
                  <a:ext cx="450331" cy="2411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90500" dist="228600" dir="270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glow" dir="t">
                    <a:rot lat="0" lon="0" rev="4800000"/>
                  </a:lightRig>
                </a:scene3d>
                <a:sp3d prstMaterial="matte">
                  <a:bevelT w="127000" h="63500"/>
                </a:sp3d>
              </p:spPr>
            </p:pic>
            <p:pic>
              <p:nvPicPr>
                <p:cNvPr id="37" name="Picture 29" descr="G:\Marketing_publication\Pictogrammes_3D\wagon.png">
                  <a:hlinkClick r:id="rId17" action="ppaction://hlinksldjump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20" cstate="print"/>
                <a:srcRect/>
                <a:stretch>
                  <a:fillRect/>
                </a:stretch>
              </p:blipFill>
              <p:spPr bwMode="auto">
                <a:xfrm>
                  <a:off x="8550692" y="1051838"/>
                  <a:ext cx="475495" cy="1957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90500" dist="228600" dir="270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glow" dir="t">
                    <a:rot lat="0" lon="0" rev="4800000"/>
                  </a:lightRig>
                </a:scene3d>
                <a:sp3d prstMaterial="matte">
                  <a:bevelT w="127000" h="63500"/>
                </a:sp3d>
              </p:spPr>
            </p:pic>
            <p:sp>
              <p:nvSpPr>
                <p:cNvPr id="38" name="Arc plein 17"/>
                <p:cNvSpPr/>
                <p:nvPr/>
              </p:nvSpPr>
              <p:spPr>
                <a:xfrm>
                  <a:off x="5562009" y="21136"/>
                  <a:ext cx="3536950" cy="2071687"/>
                </a:xfrm>
                <a:prstGeom prst="blockArc">
                  <a:avLst>
                    <a:gd name="adj1" fmla="val 21595242"/>
                    <a:gd name="adj2" fmla="val 3352511"/>
                    <a:gd name="adj3" fmla="val 1633"/>
                  </a:avLst>
                </a:prstGeom>
                <a:solidFill>
                  <a:srgbClr val="E65D00"/>
                </a:solidFill>
                <a:ln>
                  <a:solidFill>
                    <a:srgbClr val="E65D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5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" name="Arc plein 32"/>
                <p:cNvSpPr/>
                <p:nvPr/>
              </p:nvSpPr>
              <p:spPr>
                <a:xfrm>
                  <a:off x="5587409" y="13198"/>
                  <a:ext cx="3535362" cy="2071688"/>
                </a:xfrm>
                <a:prstGeom prst="blockArc">
                  <a:avLst>
                    <a:gd name="adj1" fmla="val 9464985"/>
                    <a:gd name="adj2" fmla="val 10575301"/>
                    <a:gd name="adj3" fmla="val 1423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sz="500">
                    <a:solidFill>
                      <a:schemeClr val="tx1"/>
                    </a:solidFill>
                  </a:endParaRPr>
                </a:p>
              </p:txBody>
            </p:sp>
          </p:grpSp>
          <p:pic>
            <p:nvPicPr>
              <p:cNvPr id="43" name="Picture 42" descr="Bez názvu-2.png"/>
              <p:cNvPicPr>
                <a:picLocks noChangeAspect="1"/>
              </p:cNvPicPr>
              <p:nvPr/>
            </p:nvPicPr>
            <p:blipFill>
              <a:blip r:embed="rId21" cstate="print">
                <a:grayscl/>
              </a:blip>
              <a:stretch>
                <a:fillRect/>
              </a:stretch>
            </p:blipFill>
            <p:spPr>
              <a:xfrm>
                <a:off x="6150830" y="1502419"/>
                <a:ext cx="836075" cy="325110"/>
              </a:xfrm>
              <a:prstGeom prst="rect">
                <a:avLst/>
              </a:prstGeom>
            </p:spPr>
          </p:pic>
        </p:grpSp>
        <p:pic>
          <p:nvPicPr>
            <p:cNvPr id="20487" name="Picture 8" descr="A_AutomotiveQFC">
              <a:hlinkClick r:id="rId1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7201886" y="430615"/>
              <a:ext cx="1300100" cy="20801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5406586" y="5635487"/>
            <a:ext cx="3528000" cy="8280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GB" sz="1500" b="1" dirty="0" smtClean="0">
                <a:solidFill>
                  <a:srgbClr val="C1581D"/>
                </a:solidFill>
                <a:latin typeface="Formata Pro Regular"/>
                <a:sym typeface="Wingdings" pitchFamily="2" charset="2"/>
              </a:rPr>
              <a:t>CAR </a:t>
            </a:r>
            <a:r>
              <a:rPr lang="en-GB" sz="1500" b="1" dirty="0">
                <a:solidFill>
                  <a:srgbClr val="C1581D"/>
                </a:solidFill>
                <a:latin typeface="Formata Pro Regular"/>
                <a:sym typeface="Wingdings" pitchFamily="2" charset="2"/>
              </a:rPr>
              <a:t>DEALER</a:t>
            </a:r>
            <a:endParaRPr lang="sk-SK" sz="1500" b="1" dirty="0">
              <a:solidFill>
                <a:srgbClr val="C1581D"/>
              </a:solidFill>
              <a:latin typeface="Formata Pro Regular"/>
              <a:sym typeface="Wingdings" pitchFamily="2" charset="2"/>
            </a:endParaRPr>
          </a:p>
          <a:p>
            <a:r>
              <a:rPr lang="sk-SK" sz="1500" dirty="0">
                <a:solidFill>
                  <a:srgbClr val="C1581D"/>
                </a:solidFill>
                <a:latin typeface="Formata Pro Regular"/>
                <a:sym typeface="Wingdings" pitchFamily="2" charset="2"/>
              </a:rPr>
              <a:t>Komplexné </a:t>
            </a:r>
            <a:r>
              <a:rPr lang="sk-SK" sz="1500" b="1" dirty="0">
                <a:solidFill>
                  <a:srgbClr val="C1581D"/>
                </a:solidFill>
                <a:latin typeface="Formata Pro Regular"/>
                <a:sym typeface="Wingdings" pitchFamily="2" charset="2"/>
              </a:rPr>
              <a:t>služby</a:t>
            </a:r>
            <a:r>
              <a:rPr lang="sk-SK" sz="1500" dirty="0">
                <a:solidFill>
                  <a:srgbClr val="C1581D"/>
                </a:solidFill>
                <a:latin typeface="Formata Pro Regular"/>
                <a:sym typeface="Wingdings" pitchFamily="2" charset="2"/>
              </a:rPr>
              <a:t> pre importérov a dílerov </a:t>
            </a:r>
            <a:r>
              <a:rPr lang="sk-SK" sz="1500" dirty="0" smtClean="0">
                <a:solidFill>
                  <a:srgbClr val="C1581D"/>
                </a:solidFill>
                <a:latin typeface="Formata Pro Regular"/>
                <a:sym typeface="Wingdings" pitchFamily="2" charset="2"/>
              </a:rPr>
              <a:t>automobilov</a:t>
            </a:r>
            <a:endParaRPr lang="en-GB" sz="1500" dirty="0">
              <a:solidFill>
                <a:srgbClr val="C1581D"/>
              </a:solidFill>
              <a:latin typeface="Formata Pro Regular"/>
            </a:endParaRPr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5423477" y="1384785"/>
            <a:ext cx="3528000" cy="124649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GB" sz="1500" b="1" dirty="0" smtClean="0">
                <a:solidFill>
                  <a:srgbClr val="C1581D"/>
                </a:solidFill>
                <a:latin typeface="Formata Pro Regular"/>
                <a:sym typeface="Wingdings" pitchFamily="2" charset="2"/>
              </a:rPr>
              <a:t>GEFCO </a:t>
            </a:r>
            <a:r>
              <a:rPr lang="sk-SK" sz="1500" b="1" dirty="0" smtClean="0">
                <a:solidFill>
                  <a:srgbClr val="C1581D"/>
                </a:solidFill>
                <a:latin typeface="Formata Pro Regular"/>
                <a:sym typeface="Wingdings" pitchFamily="2" charset="2"/>
              </a:rPr>
              <a:t>SLOVAKIA </a:t>
            </a:r>
            <a:r>
              <a:rPr lang="en-GB" sz="1500" dirty="0" smtClean="0">
                <a:solidFill>
                  <a:srgbClr val="C1581D"/>
                </a:solidFill>
                <a:latin typeface="Formata Pro Regular"/>
                <a:sym typeface="Wingdings" pitchFamily="2" charset="2"/>
              </a:rPr>
              <a:t>zabezpe</a:t>
            </a:r>
            <a:r>
              <a:rPr lang="sk-SK" sz="1500" dirty="0" smtClean="0">
                <a:solidFill>
                  <a:srgbClr val="C1581D"/>
                </a:solidFill>
                <a:latin typeface="Formata Pro Regular"/>
                <a:sym typeface="Wingdings" pitchFamily="2" charset="2"/>
              </a:rPr>
              <a:t>čuje pomocou svojej flotily kamiónov prepravu nových a ojazdených vozidiel v rámci celej Európy</a:t>
            </a:r>
            <a:endParaRPr lang="sk-SK" sz="1500" dirty="0">
              <a:solidFill>
                <a:srgbClr val="C1581D"/>
              </a:solidFill>
              <a:latin typeface="Formata Pro Regular"/>
              <a:sym typeface="Wingdings" pitchFamily="2" charset="2"/>
            </a:endParaRPr>
          </a:p>
          <a:p>
            <a:endParaRPr lang="en-GB" sz="1500" dirty="0">
              <a:solidFill>
                <a:srgbClr val="C1581D"/>
              </a:solidFill>
              <a:latin typeface="Formata Pro Regular"/>
              <a:sym typeface="Wingdings" pitchFamily="2" charset="2"/>
            </a:endParaRPr>
          </a:p>
        </p:txBody>
      </p:sp>
      <p:pic>
        <p:nvPicPr>
          <p:cNvPr id="48" name="Picture 53" descr="Fond_01_Externe puce"/>
          <p:cNvPicPr>
            <a:picLocks noChangeAspect="1" noChangeArrowheads="1"/>
          </p:cNvPicPr>
          <p:nvPr/>
        </p:nvPicPr>
        <p:blipFill>
          <a:blip r:embed="rId23" cstate="print"/>
          <a:srcRect l="873" t="18541" r="88004" b="79376"/>
          <a:stretch>
            <a:fillRect/>
          </a:stretch>
        </p:blipFill>
        <p:spPr bwMode="auto">
          <a:xfrm>
            <a:off x="0" y="987465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53" descr="Fond_01_Externe puce"/>
          <p:cNvPicPr>
            <a:picLocks noChangeAspect="1" noChangeArrowheads="1"/>
          </p:cNvPicPr>
          <p:nvPr/>
        </p:nvPicPr>
        <p:blipFill>
          <a:blip r:embed="rId23" cstate="print"/>
          <a:srcRect l="873" t="18541" r="88004" b="79376"/>
          <a:stretch>
            <a:fillRect/>
          </a:stretch>
        </p:blipFill>
        <p:spPr bwMode="auto">
          <a:xfrm>
            <a:off x="896710" y="977784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Action Button: Home 38">
            <a:hlinkClick r:id="rId6" action="ppaction://hlinksldjump" highlightClick="1"/>
          </p:cNvPr>
          <p:cNvSpPr/>
          <p:nvPr/>
        </p:nvSpPr>
        <p:spPr>
          <a:xfrm>
            <a:off x="8712739" y="6272240"/>
            <a:ext cx="195679" cy="172525"/>
          </a:xfrm>
          <a:prstGeom prst="actionButtonHome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3643" y="3636635"/>
            <a:ext cx="3785942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500" dirty="0" smtClean="0"/>
              <a:t>GEFBOXSYSTEM</a:t>
            </a:r>
            <a:r>
              <a:rPr lang="sk-SK" sz="2500" dirty="0" smtClean="0"/>
              <a:t> – RIADENIE </a:t>
            </a:r>
            <a:br>
              <a:rPr lang="sk-SK" sz="2500" dirty="0" smtClean="0"/>
            </a:br>
            <a:r>
              <a:rPr lang="sk-SK" sz="2500" dirty="0" smtClean="0"/>
              <a:t>VRATNÝCH OBALOV</a:t>
            </a:r>
            <a:endParaRPr lang="en-GB" sz="2500" dirty="0" smtClean="0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5233642" y="3636635"/>
            <a:ext cx="3785943" cy="1981650"/>
          </a:xfrm>
          <a:prstGeom prst="rect">
            <a:avLst/>
          </a:prstGeom>
          <a:gradFill flip="none" rotWithShape="1">
            <a:gsLst>
              <a:gs pos="46000">
                <a:srgbClr val="46826E">
                  <a:alpha val="85882"/>
                </a:srgbClr>
              </a:gs>
              <a:gs pos="100000">
                <a:srgbClr val="8FC3B2">
                  <a:alpha val="0"/>
                </a:srgb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419100" indent="-4191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1600" dirty="0" smtClean="0">
                <a:solidFill>
                  <a:schemeClr val="bg1"/>
                </a:solidFill>
                <a:latin typeface="Formata Pro Regular"/>
              </a:rPr>
              <a:t>38 mil</a:t>
            </a:r>
            <a:r>
              <a:rPr lang="sk-SK" sz="1600" dirty="0" smtClean="0">
                <a:solidFill>
                  <a:schemeClr val="bg1"/>
                </a:solidFill>
                <a:latin typeface="Formata Pro Regular"/>
              </a:rPr>
              <a:t>.</a:t>
            </a:r>
            <a:r>
              <a:rPr lang="en-US" sz="1600" dirty="0">
                <a:solidFill>
                  <a:schemeClr val="bg1"/>
                </a:solidFill>
                <a:latin typeface="Formata Pro Regular"/>
              </a:rPr>
              <a:t>	    </a:t>
            </a:r>
            <a:r>
              <a:rPr lang="en-GB" sz="1600" dirty="0" smtClean="0">
                <a:solidFill>
                  <a:schemeClr val="bg1"/>
                </a:solidFill>
                <a:latin typeface="Formata Pro Regular"/>
              </a:rPr>
              <a:t>P</a:t>
            </a:r>
            <a:r>
              <a:rPr lang="sk-SK" sz="1600" dirty="0" smtClean="0">
                <a:solidFill>
                  <a:schemeClr val="bg1"/>
                </a:solidFill>
                <a:latin typeface="Formata Pro Regular"/>
              </a:rPr>
              <a:t>ohybov/rok</a:t>
            </a:r>
            <a:endParaRPr lang="sk-SK" sz="1600" dirty="0">
              <a:solidFill>
                <a:schemeClr val="bg1"/>
              </a:solidFill>
              <a:latin typeface="Formata Pro Regular"/>
            </a:endParaRPr>
          </a:p>
          <a:p>
            <a:pPr marL="419100" indent="-4191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GB" sz="1600" dirty="0">
                <a:solidFill>
                  <a:schemeClr val="bg1"/>
                </a:solidFill>
                <a:latin typeface="Formata Pro Regular"/>
              </a:rPr>
              <a:t>5 </a:t>
            </a:r>
            <a:r>
              <a:rPr lang="en-GB" sz="1600" dirty="0" smtClean="0">
                <a:solidFill>
                  <a:schemeClr val="bg1"/>
                </a:solidFill>
                <a:latin typeface="Formata Pro Regular"/>
              </a:rPr>
              <a:t>mil</a:t>
            </a:r>
            <a:r>
              <a:rPr lang="sk-SK" sz="1600" dirty="0" smtClean="0">
                <a:solidFill>
                  <a:schemeClr val="bg1"/>
                </a:solidFill>
                <a:latin typeface="Formata Pro Regular"/>
              </a:rPr>
              <a:t>.</a:t>
            </a:r>
            <a:r>
              <a:rPr lang="en-GB" sz="1600" dirty="0">
                <a:solidFill>
                  <a:schemeClr val="bg1"/>
                </a:solidFill>
                <a:latin typeface="Formata Pro Regular"/>
              </a:rPr>
              <a:t>	</a:t>
            </a:r>
            <a:r>
              <a:rPr lang="en-GB" sz="1600" dirty="0" smtClean="0">
                <a:solidFill>
                  <a:schemeClr val="bg1"/>
                </a:solidFill>
                <a:latin typeface="Formata Pro Regular"/>
              </a:rPr>
              <a:t>    </a:t>
            </a:r>
            <a:r>
              <a:rPr lang="sk-SK" sz="1600" dirty="0" smtClean="0">
                <a:solidFill>
                  <a:schemeClr val="bg1"/>
                </a:solidFill>
                <a:latin typeface="Formata Pro Regular"/>
              </a:rPr>
              <a:t>Manipulačných</a:t>
            </a:r>
            <a:r>
              <a:rPr lang="en-GB" sz="1600" dirty="0" smtClean="0">
                <a:solidFill>
                  <a:schemeClr val="bg1"/>
                </a:solidFill>
                <a:latin typeface="Formata Pro Regular"/>
              </a:rPr>
              <a:t> </a:t>
            </a:r>
            <a:r>
              <a:rPr lang="sk-SK" sz="1600" dirty="0" smtClean="0">
                <a:solidFill>
                  <a:schemeClr val="bg1"/>
                </a:solidFill>
                <a:latin typeface="Formata Pro Regular"/>
              </a:rPr>
              <a:t>jednotiek</a:t>
            </a:r>
            <a:r>
              <a:rPr lang="en-GB" sz="1600" dirty="0" smtClean="0">
                <a:solidFill>
                  <a:schemeClr val="bg1"/>
                </a:solidFill>
                <a:latin typeface="Formata Pro Regular"/>
              </a:rPr>
              <a:t> </a:t>
            </a:r>
            <a:endParaRPr lang="en-GB" sz="1600" dirty="0">
              <a:latin typeface="Formata Pro Regular"/>
            </a:endParaRPr>
          </a:p>
          <a:p>
            <a:pPr marL="419100" indent="-419100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1600" dirty="0">
                <a:solidFill>
                  <a:schemeClr val="bg1"/>
                </a:solidFill>
                <a:latin typeface="Formata Pro Regular"/>
              </a:rPr>
              <a:t>1500	</a:t>
            </a:r>
            <a:r>
              <a:rPr lang="en-US" sz="1600" dirty="0" smtClean="0">
                <a:solidFill>
                  <a:schemeClr val="bg1"/>
                </a:solidFill>
                <a:latin typeface="Formata Pro Regular"/>
              </a:rPr>
              <a:t>    </a:t>
            </a:r>
            <a:r>
              <a:rPr lang="en-GB" sz="1600" dirty="0" smtClean="0">
                <a:solidFill>
                  <a:schemeClr val="bg1"/>
                </a:solidFill>
                <a:latin typeface="Formata Pro Regular"/>
              </a:rPr>
              <a:t>P</a:t>
            </a:r>
            <a:r>
              <a:rPr lang="sk-SK" sz="1600" dirty="0" err="1" smtClean="0">
                <a:solidFill>
                  <a:schemeClr val="bg1"/>
                </a:solidFill>
                <a:latin typeface="Formata Pro Regular"/>
              </a:rPr>
              <a:t>oužívateľov</a:t>
            </a:r>
            <a:endParaRPr lang="en-US" sz="1600" dirty="0">
              <a:solidFill>
                <a:schemeClr val="bg1"/>
              </a:solidFill>
              <a:latin typeface="Formata Pro Regular"/>
            </a:endParaRPr>
          </a:p>
          <a:p>
            <a:pPr marL="419100" indent="-419100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1600" dirty="0">
                <a:solidFill>
                  <a:schemeClr val="bg1"/>
                </a:solidFill>
                <a:latin typeface="Formata Pro Regular"/>
              </a:rPr>
              <a:t>10 		</a:t>
            </a:r>
            <a:r>
              <a:rPr lang="en-GB" sz="1600" dirty="0" smtClean="0">
                <a:solidFill>
                  <a:schemeClr val="bg1"/>
                </a:solidFill>
                <a:latin typeface="Formata Pro Regular"/>
              </a:rPr>
              <a:t>    R</a:t>
            </a:r>
            <a:r>
              <a:rPr lang="sk-SK" sz="1600" dirty="0" err="1" smtClean="0">
                <a:solidFill>
                  <a:schemeClr val="bg1"/>
                </a:solidFill>
                <a:latin typeface="Formata Pro Regular"/>
              </a:rPr>
              <a:t>iadiacich</a:t>
            </a:r>
            <a:r>
              <a:rPr lang="en-GB" sz="1600" dirty="0" smtClean="0">
                <a:solidFill>
                  <a:schemeClr val="bg1"/>
                </a:solidFill>
                <a:latin typeface="Formata Pro Regular"/>
              </a:rPr>
              <a:t> </a:t>
            </a:r>
            <a:r>
              <a:rPr lang="sk-SK" sz="1600" dirty="0" smtClean="0">
                <a:solidFill>
                  <a:schemeClr val="bg1"/>
                </a:solidFill>
                <a:latin typeface="Formata Pro Regular"/>
              </a:rPr>
              <a:t>centier</a:t>
            </a:r>
            <a:endParaRPr lang="en-GB" sz="1600" dirty="0">
              <a:solidFill>
                <a:schemeClr val="bg1"/>
              </a:solidFill>
              <a:latin typeface="Formata Pro Regular"/>
            </a:endParaRP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972110" y="3663011"/>
            <a:ext cx="4066378" cy="2708434"/>
          </a:xfrm>
          <a:prstGeom prst="rect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55000"/>
                </a:schemeClr>
              </a:gs>
              <a:gs pos="80000">
                <a:schemeClr val="accent3">
                  <a:shade val="93000"/>
                  <a:satMod val="130000"/>
                  <a:alpha val="42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sk-SK" sz="1400" b="1" u="sng" dirty="0">
                <a:solidFill>
                  <a:srgbClr val="46826E"/>
                </a:solidFill>
                <a:latin typeface="Formata Pro Regular"/>
              </a:rPr>
              <a:t>GEFBOXSYSTEM – RIEŠENIE, KTORÉ ZABEZPEČÍ ZÁKAZNÍKOVI:</a:t>
            </a:r>
            <a:endParaRPr lang="en-GB" sz="1400" u="sng" dirty="0">
              <a:solidFill>
                <a:srgbClr val="46826E"/>
              </a:solidFill>
              <a:latin typeface="Formata Pro Regular"/>
            </a:endParaRPr>
          </a:p>
          <a:p>
            <a:r>
              <a:rPr lang="en-GB" sz="1600" dirty="0">
                <a:solidFill>
                  <a:srgbClr val="46826E"/>
                </a:solidFill>
                <a:latin typeface="Formata Pro Regular"/>
              </a:rPr>
              <a:t> </a:t>
            </a:r>
            <a:endParaRPr lang="sk-SK" sz="1600" dirty="0" smtClean="0">
              <a:solidFill>
                <a:srgbClr val="46826E"/>
              </a:solidFill>
              <a:latin typeface="Formata Pro Regular"/>
            </a:endParaRPr>
          </a:p>
          <a:p>
            <a:pPr>
              <a:spcBef>
                <a:spcPts val="600"/>
              </a:spcBef>
            </a:pPr>
            <a:r>
              <a:rPr lang="sk-SK" sz="1600" dirty="0" smtClean="0">
                <a:solidFill>
                  <a:srgbClr val="46826E"/>
                </a:solidFill>
                <a:latin typeface="Formata Pro Regular"/>
              </a:rPr>
              <a:t>Optimalizáciu </a:t>
            </a:r>
            <a:r>
              <a:rPr lang="sk-SK" sz="1600" dirty="0">
                <a:solidFill>
                  <a:srgbClr val="46826E"/>
                </a:solidFill>
                <a:latin typeface="Formata Pro Regular"/>
              </a:rPr>
              <a:t>tokov</a:t>
            </a:r>
            <a:r>
              <a:rPr lang="en-GB" sz="1600" dirty="0">
                <a:solidFill>
                  <a:srgbClr val="46826E"/>
                </a:solidFill>
                <a:latin typeface="Formata Pro Regular"/>
              </a:rPr>
              <a:t> &amp; </a:t>
            </a:r>
            <a:r>
              <a:rPr lang="sk-SK" sz="1600" dirty="0" smtClean="0">
                <a:solidFill>
                  <a:srgbClr val="46826E"/>
                </a:solidFill>
                <a:latin typeface="Formata Pro Regular"/>
              </a:rPr>
              <a:t>riadenie obalov</a:t>
            </a:r>
          </a:p>
          <a:p>
            <a:pPr>
              <a:spcBef>
                <a:spcPts val="600"/>
              </a:spcBef>
            </a:pPr>
            <a:r>
              <a:rPr lang="sk-SK" sz="1600" dirty="0" smtClean="0">
                <a:solidFill>
                  <a:srgbClr val="46826E"/>
                </a:solidFill>
                <a:latin typeface="Formata Pro Regular"/>
              </a:rPr>
              <a:t>Kvalitatívna kontrola obalov</a:t>
            </a:r>
            <a:endParaRPr lang="en-GB" sz="1600" dirty="0">
              <a:solidFill>
                <a:srgbClr val="46826E"/>
              </a:solidFill>
              <a:latin typeface="Formata Pro Regular"/>
            </a:endParaRPr>
          </a:p>
          <a:p>
            <a:pPr>
              <a:spcBef>
                <a:spcPts val="600"/>
              </a:spcBef>
            </a:pPr>
            <a:r>
              <a:rPr lang="sk-SK" sz="1600" dirty="0" smtClean="0">
                <a:solidFill>
                  <a:srgbClr val="46826E"/>
                </a:solidFill>
                <a:latin typeface="Formata Pro Regular"/>
              </a:rPr>
              <a:t>Preprav</a:t>
            </a:r>
            <a:r>
              <a:rPr lang="en-GB" sz="1600" dirty="0" smtClean="0">
                <a:solidFill>
                  <a:srgbClr val="46826E"/>
                </a:solidFill>
                <a:latin typeface="Formata Pro Regular"/>
              </a:rPr>
              <a:t>a</a:t>
            </a:r>
            <a:r>
              <a:rPr lang="sk-SK" sz="1600" dirty="0" smtClean="0">
                <a:solidFill>
                  <a:srgbClr val="46826E"/>
                </a:solidFill>
                <a:latin typeface="Formata Pro Regular"/>
              </a:rPr>
              <a:t> </a:t>
            </a:r>
            <a:r>
              <a:rPr lang="sk-SK" sz="1600" dirty="0">
                <a:solidFill>
                  <a:srgbClr val="46826E"/>
                </a:solidFill>
                <a:latin typeface="Formata Pro Regular"/>
              </a:rPr>
              <a:t>prázdnych obalov</a:t>
            </a:r>
            <a:endParaRPr lang="en-GB" sz="1600" dirty="0">
              <a:solidFill>
                <a:srgbClr val="46826E"/>
              </a:solidFill>
              <a:latin typeface="Formata Pro Regular"/>
            </a:endParaRPr>
          </a:p>
          <a:p>
            <a:pPr>
              <a:spcBef>
                <a:spcPts val="600"/>
              </a:spcBef>
            </a:pPr>
            <a:r>
              <a:rPr lang="sk-SK" sz="1600" dirty="0" smtClean="0">
                <a:solidFill>
                  <a:srgbClr val="46826E"/>
                </a:solidFill>
                <a:latin typeface="Formata Pro Regular"/>
              </a:rPr>
              <a:t>Umývanie </a:t>
            </a:r>
            <a:r>
              <a:rPr lang="sk-SK" sz="1600" dirty="0">
                <a:solidFill>
                  <a:srgbClr val="46826E"/>
                </a:solidFill>
                <a:latin typeface="Formata Pro Regular"/>
              </a:rPr>
              <a:t>&amp; údržbu obalov</a:t>
            </a:r>
            <a:endParaRPr lang="en-GB" sz="1600" dirty="0">
              <a:solidFill>
                <a:srgbClr val="46826E"/>
              </a:solidFill>
              <a:latin typeface="Formata Pro Regular"/>
            </a:endParaRPr>
          </a:p>
          <a:p>
            <a:pPr>
              <a:spcBef>
                <a:spcPts val="600"/>
              </a:spcBef>
            </a:pPr>
            <a:r>
              <a:rPr lang="sk-SK" sz="1600" dirty="0" smtClean="0">
                <a:solidFill>
                  <a:srgbClr val="46826E"/>
                </a:solidFill>
                <a:latin typeface="Formata Pro Regular"/>
              </a:rPr>
              <a:t>Špecializovaný </a:t>
            </a:r>
            <a:r>
              <a:rPr lang="sk-SK" sz="1600" dirty="0">
                <a:solidFill>
                  <a:srgbClr val="46826E"/>
                </a:solidFill>
                <a:latin typeface="Formata Pro Regular"/>
              </a:rPr>
              <a:t>IT systém</a:t>
            </a:r>
            <a:r>
              <a:rPr lang="en-GB" sz="1600" dirty="0">
                <a:solidFill>
                  <a:srgbClr val="46826E"/>
                </a:solidFill>
                <a:latin typeface="Formata Pro Regular"/>
              </a:rPr>
              <a:t> </a:t>
            </a:r>
          </a:p>
          <a:p>
            <a:pPr>
              <a:spcBef>
                <a:spcPts val="600"/>
              </a:spcBef>
            </a:pPr>
            <a:r>
              <a:rPr lang="sk-SK" sz="1600" dirty="0" smtClean="0">
                <a:solidFill>
                  <a:srgbClr val="46826E"/>
                </a:solidFill>
                <a:latin typeface="Formata Pro Regular"/>
              </a:rPr>
              <a:t>Prenájom obalov</a:t>
            </a:r>
            <a:endParaRPr lang="en-GB" sz="1600" dirty="0">
              <a:solidFill>
                <a:schemeClr val="bg1"/>
              </a:solidFill>
              <a:latin typeface="Formata Pro Regular"/>
            </a:endParaRPr>
          </a:p>
        </p:txBody>
      </p:sp>
      <p:pic>
        <p:nvPicPr>
          <p:cNvPr id="21514" name="Picture 53" descr="Fond_01_Externe puce"/>
          <p:cNvPicPr>
            <a:picLocks noChangeAspect="1" noChangeArrowheads="1"/>
          </p:cNvPicPr>
          <p:nvPr/>
        </p:nvPicPr>
        <p:blipFill>
          <a:blip r:embed="rId3" cstate="print"/>
          <a:srcRect l="873" t="18541" r="88004" b="79376"/>
          <a:stretch>
            <a:fillRect/>
          </a:stretch>
        </p:blipFill>
        <p:spPr bwMode="auto">
          <a:xfrm>
            <a:off x="0" y="941388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3" descr="Fond_01_Externe puce"/>
          <p:cNvPicPr>
            <a:picLocks noChangeAspect="1" noChangeArrowheads="1"/>
          </p:cNvPicPr>
          <p:nvPr/>
        </p:nvPicPr>
        <p:blipFill>
          <a:blip r:embed="rId3" cstate="print"/>
          <a:srcRect l="873" t="18541" r="88004" b="79376"/>
          <a:stretch>
            <a:fillRect/>
          </a:stretch>
        </p:blipFill>
        <p:spPr bwMode="auto">
          <a:xfrm flipV="1">
            <a:off x="910431" y="942023"/>
            <a:ext cx="8905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8" name="Table 37"/>
          <p:cNvGraphicFramePr>
            <a:graphicFrameLocks noGrp="1"/>
          </p:cNvGraphicFramePr>
          <p:nvPr/>
        </p:nvGraphicFramePr>
        <p:xfrm>
          <a:off x="5233642" y="1418854"/>
          <a:ext cx="3785943" cy="2120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5943"/>
              </a:tblGrid>
              <a:tr h="530065">
                <a:tc>
                  <a:txBody>
                    <a:bodyPr/>
                    <a:lstStyle/>
                    <a:p>
                      <a:r>
                        <a:rPr lang="sk-SK" sz="1600" b="0" dirty="0" smtClean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Umývacie</a:t>
                      </a:r>
                      <a:r>
                        <a:rPr lang="sk-SK" sz="1600" b="0" baseline="0" dirty="0" smtClean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rPr>
                        <a:t> a zberné centrum v Trnave</a:t>
                      </a:r>
                      <a:endParaRPr lang="sk-SK" sz="1600" b="0" dirty="0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4B8B76"/>
                    </a:solidFill>
                  </a:tcPr>
                </a:tc>
              </a:tr>
              <a:tr h="530065">
                <a:tc>
                  <a:txBody>
                    <a:bodyPr/>
                    <a:lstStyle/>
                    <a:p>
                      <a:r>
                        <a:rPr lang="sk-SK" sz="1600" dirty="0" smtClean="0">
                          <a:solidFill>
                            <a:schemeClr val="bg1"/>
                          </a:solidFill>
                        </a:rPr>
                        <a:t>Rozloha                              5</a:t>
                      </a:r>
                      <a:r>
                        <a:rPr lang="sk-SK" sz="1600" baseline="0" dirty="0" smtClean="0">
                          <a:solidFill>
                            <a:schemeClr val="bg1"/>
                          </a:solidFill>
                        </a:rPr>
                        <a:t> 400 m²</a:t>
                      </a:r>
                      <a:endParaRPr lang="sk-SK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8FC3B2"/>
                    </a:solidFill>
                  </a:tcPr>
                </a:tc>
              </a:tr>
              <a:tr h="530065">
                <a:tc>
                  <a:txBody>
                    <a:bodyPr/>
                    <a:lstStyle/>
                    <a:p>
                      <a:r>
                        <a:rPr lang="sk-SK" sz="1600" dirty="0" smtClean="0">
                          <a:solidFill>
                            <a:schemeClr val="bg1"/>
                          </a:solidFill>
                        </a:rPr>
                        <a:t>Kapacita skladu                  9</a:t>
                      </a:r>
                      <a:r>
                        <a:rPr lang="sk-SK" sz="1600" baseline="0" dirty="0" smtClean="0">
                          <a:solidFill>
                            <a:schemeClr val="bg1"/>
                          </a:solidFill>
                        </a:rPr>
                        <a:t> 000 HU</a:t>
                      </a:r>
                      <a:endParaRPr lang="sk-SK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8FC3B2"/>
                    </a:solidFill>
                  </a:tcPr>
                </a:tc>
              </a:tr>
              <a:tr h="530065">
                <a:tc>
                  <a:txBody>
                    <a:bodyPr/>
                    <a:lstStyle/>
                    <a:p>
                      <a:r>
                        <a:rPr lang="sk-SK" sz="1600" dirty="0" smtClean="0">
                          <a:solidFill>
                            <a:schemeClr val="bg1"/>
                          </a:solidFill>
                        </a:rPr>
                        <a:t>Počet</a:t>
                      </a:r>
                      <a:r>
                        <a:rPr lang="sk-SK" sz="1600" baseline="0" dirty="0" smtClean="0">
                          <a:solidFill>
                            <a:schemeClr val="bg1"/>
                          </a:solidFill>
                        </a:rPr>
                        <a:t> umytých boxov/h       1500 (60 l)</a:t>
                      </a:r>
                      <a:endParaRPr lang="sk-SK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8FC3B2"/>
                    </a:solidFill>
                  </a:tcPr>
                </a:tc>
              </a:tr>
            </a:tbl>
          </a:graphicData>
        </a:graphic>
      </p:graphicFrame>
      <p:grpSp>
        <p:nvGrpSpPr>
          <p:cNvPr id="41" name="Group 40"/>
          <p:cNvGrpSpPr/>
          <p:nvPr/>
        </p:nvGrpSpPr>
        <p:grpSpPr>
          <a:xfrm>
            <a:off x="6757792" y="31174"/>
            <a:ext cx="2365200" cy="1357200"/>
            <a:chOff x="6576646" y="91556"/>
            <a:chExt cx="2462686" cy="1455890"/>
          </a:xfrm>
        </p:grpSpPr>
        <p:grpSp>
          <p:nvGrpSpPr>
            <p:cNvPr id="37" name="Group 36"/>
            <p:cNvGrpSpPr/>
            <p:nvPr/>
          </p:nvGrpSpPr>
          <p:grpSpPr>
            <a:xfrm>
              <a:off x="6576646" y="91556"/>
              <a:ext cx="2462686" cy="1455890"/>
              <a:chOff x="6103938" y="285750"/>
              <a:chExt cx="3563937" cy="2079625"/>
            </a:xfrm>
          </p:grpSpPr>
          <p:sp>
            <p:nvSpPr>
              <p:cNvPr id="13" name="Ellipse 3"/>
              <p:cNvSpPr/>
              <p:nvPr/>
            </p:nvSpPr>
            <p:spPr>
              <a:xfrm>
                <a:off x="6323392" y="395137"/>
                <a:ext cx="3155795" cy="176746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/>
              </a:p>
            </p:txBody>
          </p:sp>
          <p:sp>
            <p:nvSpPr>
              <p:cNvPr id="14" name="Ellipse 4"/>
              <p:cNvSpPr/>
              <p:nvPr/>
            </p:nvSpPr>
            <p:spPr>
              <a:xfrm>
                <a:off x="6551613" y="560388"/>
                <a:ext cx="2705100" cy="15351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/>
              </a:p>
            </p:txBody>
          </p:sp>
          <p:pic>
            <p:nvPicPr>
              <p:cNvPr id="15" name="Picture 13" descr="F:\DMKG\MKG_Ops\Communication\Mes images\Picto 3D\ship_right.png">
                <a:hlinkClick r:id="rId4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7765672" y="391264"/>
                <a:ext cx="569740" cy="2617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6" name="Picture 12" descr="F:\DMKG\MKG_Ops\Communication\Mes images\Picto 3D\plane_right.png">
                <a:hlinkClick r:id="rId4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7257942" y="405569"/>
                <a:ext cx="429348" cy="249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7" name="Picture 18" descr="\\geac01fich1\Partage Documentation\Marketing_publication\Pictogrammes 3D\customs.png">
                <a:hlinkClick r:id="rId7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8565616" y="601198"/>
                <a:ext cx="467251" cy="128084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8" name="Image 35" descr="Image1.png">
                <a:hlinkClick r:id="rId9" action="ppaction://hlinksldjump"/>
              </p:cNvPr>
              <p:cNvPicPr>
                <a:picLocks noChangeAspect="1"/>
              </p:cNvPicPr>
              <p:nvPr/>
            </p:nvPicPr>
            <p:blipFill>
              <a:blip r:embed="rId1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</a:blip>
              <a:srcRect/>
              <a:stretch>
                <a:fillRect/>
              </a:stretch>
            </p:blipFill>
            <p:spPr bwMode="auto">
              <a:xfrm>
                <a:off x="9032866" y="887180"/>
                <a:ext cx="355258" cy="209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9" name="Picture 27" descr="H:\Pictogrammes_3D\car carrier2.png">
                <a:hlinkClick r:id="rId11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8443983" y="1893887"/>
                <a:ext cx="417577" cy="209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20" name="Picture 28" descr="H:\Pictogrammes_3D\ro_ro _right.png">
                <a:hlinkClick r:id="rId11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8876206" y="1635990"/>
                <a:ext cx="450331" cy="2411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21" name="Picture 29" descr="G:\Marketing_publication\Pictogrammes_3D\wagon.png">
                <a:hlinkClick r:id="rId11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4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9095796" y="1324390"/>
                <a:ext cx="475495" cy="1957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22" name="Picture 17" descr="F:\DMKG\MKG_Ops\Communication\Mes images\Picto 3D\GEFCO centre.png">
                <a:hlinkClick r:id="rId15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6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6457929" y="1515300"/>
                <a:ext cx="361650" cy="2610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sp>
            <p:nvSpPr>
              <p:cNvPr id="23" name="Arc plein 14"/>
              <p:cNvSpPr/>
              <p:nvPr/>
            </p:nvSpPr>
            <p:spPr>
              <a:xfrm>
                <a:off x="6105525" y="290513"/>
                <a:ext cx="3536950" cy="2071687"/>
              </a:xfrm>
              <a:prstGeom prst="blockArc">
                <a:avLst>
                  <a:gd name="adj1" fmla="val 13956376"/>
                  <a:gd name="adj2" fmla="val 17847484"/>
                  <a:gd name="adj3" fmla="val 1534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Arc plein 15"/>
              <p:cNvSpPr/>
              <p:nvPr/>
            </p:nvSpPr>
            <p:spPr>
              <a:xfrm>
                <a:off x="6105525" y="285750"/>
                <a:ext cx="3536950" cy="2071688"/>
              </a:xfrm>
              <a:prstGeom prst="blockArc">
                <a:avLst>
                  <a:gd name="adj1" fmla="val 18516372"/>
                  <a:gd name="adj2" fmla="val 19849014"/>
                  <a:gd name="adj3" fmla="val 1353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Arc plein 16"/>
              <p:cNvSpPr/>
              <p:nvPr/>
            </p:nvSpPr>
            <p:spPr>
              <a:xfrm>
                <a:off x="6103938" y="288925"/>
                <a:ext cx="3535362" cy="2071688"/>
              </a:xfrm>
              <a:prstGeom prst="blockArc">
                <a:avLst>
                  <a:gd name="adj1" fmla="val 20195177"/>
                  <a:gd name="adj2" fmla="val 21067877"/>
                  <a:gd name="adj3" fmla="val 152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Arc plein 17"/>
              <p:cNvSpPr/>
              <p:nvPr/>
            </p:nvSpPr>
            <p:spPr>
              <a:xfrm>
                <a:off x="6107113" y="293688"/>
                <a:ext cx="3536950" cy="2071687"/>
              </a:xfrm>
              <a:prstGeom prst="blockArc">
                <a:avLst>
                  <a:gd name="adj1" fmla="val 21595242"/>
                  <a:gd name="adj2" fmla="val 3352511"/>
                  <a:gd name="adj3" fmla="val 1633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Arc plein 18"/>
              <p:cNvSpPr/>
              <p:nvPr/>
            </p:nvSpPr>
            <p:spPr>
              <a:xfrm>
                <a:off x="6116638" y="292100"/>
                <a:ext cx="3536950" cy="2071688"/>
              </a:xfrm>
              <a:prstGeom prst="blockArc">
                <a:avLst>
                  <a:gd name="adj1" fmla="val 4209678"/>
                  <a:gd name="adj2" fmla="val 6523009"/>
                  <a:gd name="adj3" fmla="val 1387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Arc plein 19"/>
              <p:cNvSpPr/>
              <p:nvPr/>
            </p:nvSpPr>
            <p:spPr>
              <a:xfrm>
                <a:off x="6132513" y="288925"/>
                <a:ext cx="3535362" cy="2071688"/>
              </a:xfrm>
              <a:prstGeom prst="blockArc">
                <a:avLst>
                  <a:gd name="adj1" fmla="val 7559191"/>
                  <a:gd name="adj2" fmla="val 9023753"/>
                  <a:gd name="adj3" fmla="val 1422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Arc plein 21"/>
              <p:cNvSpPr/>
              <p:nvPr/>
            </p:nvSpPr>
            <p:spPr>
              <a:xfrm>
                <a:off x="6113463" y="287338"/>
                <a:ext cx="3535362" cy="2071687"/>
              </a:xfrm>
              <a:prstGeom prst="blockArc">
                <a:avLst>
                  <a:gd name="adj1" fmla="val 11618527"/>
                  <a:gd name="adj2" fmla="val 13446761"/>
                  <a:gd name="adj3" fmla="val 1678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pic>
            <p:nvPicPr>
              <p:cNvPr id="30" name="Picture 15" descr="F:\DMKG\MKG_Ops\Communication\Mes images\Picto 3D\semi_trailer_right.png">
                <a:hlinkClick r:id="rId17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8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6457928" y="804645"/>
                <a:ext cx="398472" cy="2919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31" name="Picture 16" descr="F:\DMKG\MKG_Ops\Communication\Mes images\Picto 3D\lorry_right.png">
                <a:hlinkClick r:id="rId17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9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6856400" y="600401"/>
                <a:ext cx="228997" cy="204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sp>
            <p:nvSpPr>
              <p:cNvPr id="32" name="Forme libre 25"/>
              <p:cNvSpPr/>
              <p:nvPr/>
            </p:nvSpPr>
            <p:spPr bwMode="auto">
              <a:xfrm>
                <a:off x="7535863" y="1255713"/>
                <a:ext cx="703262" cy="1085850"/>
              </a:xfrm>
              <a:custGeom>
                <a:avLst/>
                <a:gdLst>
                  <a:gd name="connsiteX0" fmla="*/ 411982 w 703384"/>
                  <a:gd name="connsiteY0" fmla="*/ 0 h 1085222"/>
                  <a:gd name="connsiteX1" fmla="*/ 703384 w 703384"/>
                  <a:gd name="connsiteY1" fmla="*/ 1065125 h 1085222"/>
                  <a:gd name="connsiteX2" fmla="*/ 492369 w 703384"/>
                  <a:gd name="connsiteY2" fmla="*/ 1085222 h 1085222"/>
                  <a:gd name="connsiteX3" fmla="*/ 301450 w 703384"/>
                  <a:gd name="connsiteY3" fmla="*/ 1085222 h 1085222"/>
                  <a:gd name="connsiteX4" fmla="*/ 150725 w 703384"/>
                  <a:gd name="connsiteY4" fmla="*/ 1085222 h 1085222"/>
                  <a:gd name="connsiteX5" fmla="*/ 0 w 703384"/>
                  <a:gd name="connsiteY5" fmla="*/ 1065125 h 1085222"/>
                  <a:gd name="connsiteX6" fmla="*/ 411982 w 703384"/>
                  <a:gd name="connsiteY6" fmla="*/ 0 h 1085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3384" h="1085222">
                    <a:moveTo>
                      <a:pt x="411982" y="0"/>
                    </a:moveTo>
                    <a:lnTo>
                      <a:pt x="703384" y="1065125"/>
                    </a:lnTo>
                    <a:lnTo>
                      <a:pt x="492369" y="1085222"/>
                    </a:lnTo>
                    <a:lnTo>
                      <a:pt x="301450" y="1085222"/>
                    </a:lnTo>
                    <a:lnTo>
                      <a:pt x="150725" y="1085222"/>
                    </a:lnTo>
                    <a:lnTo>
                      <a:pt x="0" y="1065125"/>
                    </a:lnTo>
                    <a:lnTo>
                      <a:pt x="411982" y="0"/>
                    </a:lnTo>
                    <a:close/>
                  </a:path>
                </a:pathLst>
              </a:custGeom>
              <a:solidFill>
                <a:srgbClr val="8FC3B2">
                  <a:alpha val="65098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fr-FR" sz="2400">
                  <a:latin typeface="Times New Roman" pitchFamily="18" charset="0"/>
                  <a:cs typeface="+mn-cs"/>
                </a:endParaRPr>
              </a:p>
            </p:txBody>
          </p:sp>
          <p:pic>
            <p:nvPicPr>
              <p:cNvPr id="33" name="Picture 30">
                <a:hlinkClick r:id="rId20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2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726499" y="1998571"/>
                <a:ext cx="356176" cy="2348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sp>
            <p:nvSpPr>
              <p:cNvPr id="35" name="Arc plein 34"/>
              <p:cNvSpPr/>
              <p:nvPr/>
            </p:nvSpPr>
            <p:spPr>
              <a:xfrm>
                <a:off x="6132513" y="285750"/>
                <a:ext cx="3535362" cy="2071688"/>
              </a:xfrm>
              <a:prstGeom prst="blockArc">
                <a:avLst>
                  <a:gd name="adj1" fmla="val 9464985"/>
                  <a:gd name="adj2" fmla="val 10575301"/>
                  <a:gd name="adj3" fmla="val 1423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21510" name="Picture 6" descr="G_GefBoxSystemQFF">
              <a:hlinkClick r:id="rId2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7254835" y="564441"/>
              <a:ext cx="1137993" cy="18390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40" name="Picture 39" descr="Bez názvu-2.png"/>
            <p:cNvPicPr>
              <a:picLocks noChangeAspect="1"/>
            </p:cNvPicPr>
            <p:nvPr/>
          </p:nvPicPr>
          <p:blipFill>
            <a:blip r:embed="rId23" cstate="print">
              <a:grayscl/>
            </a:blip>
            <a:stretch>
              <a:fillRect/>
            </a:stretch>
          </p:blipFill>
          <p:spPr>
            <a:xfrm>
              <a:off x="6995548" y="1184711"/>
              <a:ext cx="378517" cy="147187"/>
            </a:xfrm>
            <a:prstGeom prst="rect">
              <a:avLst/>
            </a:prstGeom>
          </p:spPr>
        </p:pic>
      </p:grpSp>
      <p:sp>
        <p:nvSpPr>
          <p:cNvPr id="36" name="Action Button: Home 35">
            <a:hlinkClick r:id="rId7" action="ppaction://hlinksldjump" highlightClick="1"/>
          </p:cNvPr>
          <p:cNvSpPr/>
          <p:nvPr/>
        </p:nvSpPr>
        <p:spPr>
          <a:xfrm>
            <a:off x="8800659" y="6360160"/>
            <a:ext cx="195679" cy="172525"/>
          </a:xfrm>
          <a:prstGeom prst="actionButtonHome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grpSp>
        <p:nvGrpSpPr>
          <p:cNvPr id="39" name="Group 38"/>
          <p:cNvGrpSpPr/>
          <p:nvPr/>
        </p:nvGrpSpPr>
        <p:grpSpPr>
          <a:xfrm>
            <a:off x="1174750" y="1137235"/>
            <a:ext cx="3747581" cy="2583093"/>
            <a:chOff x="952500" y="863283"/>
            <a:chExt cx="4476750" cy="3144056"/>
          </a:xfrm>
        </p:grpSpPr>
        <p:pic>
          <p:nvPicPr>
            <p:cNvPr id="42" name="Picture 13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74750" y="2534139"/>
              <a:ext cx="2070100" cy="1473200"/>
            </a:xfrm>
            <a:prstGeom prst="rect">
              <a:avLst/>
            </a:prstGeom>
            <a:noFill/>
          </p:spPr>
        </p:pic>
        <p:pic>
          <p:nvPicPr>
            <p:cNvPr id="43" name="Picture 14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97200" y="2027173"/>
              <a:ext cx="2336800" cy="1023937"/>
            </a:xfrm>
            <a:prstGeom prst="rect">
              <a:avLst/>
            </a:prstGeom>
            <a:noFill/>
          </p:spPr>
        </p:pic>
        <p:pic>
          <p:nvPicPr>
            <p:cNvPr id="44" name="Picture 15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2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66950" y="1464164"/>
              <a:ext cx="1955800" cy="1171575"/>
            </a:xfrm>
            <a:prstGeom prst="rect">
              <a:avLst/>
            </a:prstGeom>
            <a:noFill/>
          </p:spPr>
        </p:pic>
        <p:pic>
          <p:nvPicPr>
            <p:cNvPr id="45" name="Picture 16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52500" y="1611313"/>
              <a:ext cx="1697037" cy="1198562"/>
            </a:xfrm>
            <a:prstGeom prst="rect">
              <a:avLst/>
            </a:prstGeom>
            <a:noFill/>
          </p:spPr>
        </p:pic>
        <p:pic>
          <p:nvPicPr>
            <p:cNvPr id="46" name="Picture 17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09114" y="863283"/>
              <a:ext cx="1668462" cy="977900"/>
            </a:xfrm>
            <a:prstGeom prst="rect">
              <a:avLst/>
            </a:prstGeom>
            <a:noFill/>
          </p:spPr>
        </p:pic>
        <p:pic>
          <p:nvPicPr>
            <p:cNvPr id="47" name="Picture 18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16032" y="1002806"/>
              <a:ext cx="1295400" cy="838200"/>
            </a:xfrm>
            <a:prstGeom prst="rect">
              <a:avLst/>
            </a:prstGeom>
            <a:noFill/>
          </p:spPr>
        </p:pic>
        <p:pic>
          <p:nvPicPr>
            <p:cNvPr id="48" name="Picture 19" descr="Bac bleu copier"/>
            <p:cNvPicPr>
              <a:picLocks noChangeAspect="1" noChangeArrowheads="1"/>
            </p:cNvPicPr>
            <p:nvPr/>
          </p:nvPicPr>
          <p:blipFill>
            <a:blip r:embed="rId30" cstate="print">
              <a:clrChange>
                <a:clrFrom>
                  <a:srgbClr val="808080"/>
                </a:clrFrom>
                <a:clrTo>
                  <a:srgbClr val="80808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71750" y="2635739"/>
              <a:ext cx="2057400" cy="1371600"/>
            </a:xfrm>
            <a:prstGeom prst="rect">
              <a:avLst/>
            </a:prstGeom>
            <a:noFill/>
          </p:spPr>
        </p:pic>
        <p:pic>
          <p:nvPicPr>
            <p:cNvPr id="49" name="Picture 20" descr="Bac bleu replié copier"/>
            <p:cNvPicPr>
              <a:picLocks noChangeAspect="1" noChangeArrowheads="1"/>
            </p:cNvPicPr>
            <p:nvPr/>
          </p:nvPicPr>
          <p:blipFill>
            <a:blip r:embed="rId31" cstate="print">
              <a:clrChange>
                <a:clrFrom>
                  <a:srgbClr val="808080"/>
                </a:clrFrom>
                <a:clrTo>
                  <a:srgbClr val="80808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44850" y="2082006"/>
              <a:ext cx="2184400" cy="1455737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6123" y="1233165"/>
            <a:ext cx="3759200" cy="1091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066123" y="2165230"/>
            <a:ext cx="3759200" cy="4295785"/>
          </a:xfrm>
          <a:solidFill>
            <a:srgbClr val="C00000">
              <a:alpha val="7100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0" indent="0"/>
            <a:r>
              <a:rPr lang="sk-SK" sz="1500" b="1" u="sng" dirty="0" smtClean="0">
                <a:solidFill>
                  <a:schemeClr val="bg1"/>
                </a:solidFill>
              </a:rPr>
              <a:t>PRIDANÁ HODNOTA LOGISTICKÝCH SLUŽIEB</a:t>
            </a:r>
            <a:endParaRPr lang="en-GB" sz="1500" b="1" u="sng" dirty="0" smtClean="0">
              <a:solidFill>
                <a:schemeClr val="bg1"/>
              </a:solidFill>
            </a:endParaRPr>
          </a:p>
          <a:p>
            <a:r>
              <a:rPr lang="fr-FR" sz="1600" dirty="0" err="1" smtClean="0"/>
              <a:t>Kvantitat</a:t>
            </a:r>
            <a:r>
              <a:rPr lang="sk-SK" sz="1600" dirty="0" smtClean="0"/>
              <a:t>í</a:t>
            </a:r>
            <a:r>
              <a:rPr lang="fr-FR" sz="1600" dirty="0" err="1" smtClean="0"/>
              <a:t>vna</a:t>
            </a:r>
            <a:r>
              <a:rPr lang="fr-FR" sz="1600" dirty="0" smtClean="0"/>
              <a:t> a </a:t>
            </a:r>
            <a:r>
              <a:rPr lang="fr-FR" sz="1600" dirty="0" err="1" smtClean="0"/>
              <a:t>kvalitat</a:t>
            </a:r>
            <a:r>
              <a:rPr lang="sk-SK" sz="1600" dirty="0" smtClean="0"/>
              <a:t>í</a:t>
            </a:r>
            <a:r>
              <a:rPr lang="fr-FR" sz="1600" dirty="0" err="1" smtClean="0"/>
              <a:t>vna</a:t>
            </a:r>
            <a:r>
              <a:rPr lang="fr-FR" sz="1600" dirty="0" smtClean="0"/>
              <a:t> </a:t>
            </a:r>
            <a:r>
              <a:rPr lang="fr-FR" sz="1600" dirty="0" err="1" smtClean="0"/>
              <a:t>kontrola</a:t>
            </a:r>
            <a:r>
              <a:rPr lang="fr-FR" sz="1600" dirty="0" smtClean="0"/>
              <a:t> </a:t>
            </a:r>
            <a:endParaRPr lang="sk-SK" sz="1600" dirty="0" smtClean="0"/>
          </a:p>
          <a:p>
            <a:r>
              <a:rPr lang="fr-FR" sz="1600" dirty="0" err="1" smtClean="0"/>
              <a:t>tovaru</a:t>
            </a:r>
            <a:r>
              <a:rPr lang="fr-FR" sz="1600" dirty="0" smtClean="0"/>
              <a:t> </a:t>
            </a:r>
            <a:r>
              <a:rPr lang="fr-FR" sz="1600" dirty="0" err="1" smtClean="0"/>
              <a:t>pri</a:t>
            </a:r>
            <a:r>
              <a:rPr lang="fr-FR" sz="1600" dirty="0" smtClean="0"/>
              <a:t> </a:t>
            </a:r>
            <a:r>
              <a:rPr lang="fr-FR" sz="1600" dirty="0" err="1" smtClean="0"/>
              <a:t>príjme</a:t>
            </a:r>
            <a:endParaRPr lang="en-GB" sz="1600" dirty="0" smtClean="0"/>
          </a:p>
          <a:p>
            <a:r>
              <a:rPr lang="en-GB" sz="1600" dirty="0" smtClean="0"/>
              <a:t>Riadenie skladov a logistických tokov</a:t>
            </a:r>
          </a:p>
          <a:p>
            <a:r>
              <a:rPr lang="en-GB" sz="1600" dirty="0" smtClean="0"/>
              <a:t>Príprava objednávok</a:t>
            </a:r>
          </a:p>
          <a:p>
            <a:r>
              <a:rPr lang="en-GB" sz="1600" dirty="0" smtClean="0"/>
              <a:t>Organizácia prepravy</a:t>
            </a:r>
          </a:p>
          <a:p>
            <a:r>
              <a:rPr lang="en-GB" sz="1600" dirty="0" smtClean="0"/>
              <a:t>Balenie, prebaľovanie a etiketovanie</a:t>
            </a:r>
          </a:p>
          <a:p>
            <a:r>
              <a:rPr lang="en-GB" sz="1600" dirty="0" smtClean="0"/>
              <a:t>Priprava a dodávky tovaru na základe </a:t>
            </a:r>
            <a:endParaRPr lang="sk-SK" sz="1600" dirty="0" smtClean="0"/>
          </a:p>
          <a:p>
            <a:r>
              <a:rPr lang="en-GB" sz="1600" dirty="0" smtClean="0"/>
              <a:t>objednávok priamo k montážnej linke</a:t>
            </a:r>
          </a:p>
          <a:p>
            <a:r>
              <a:rPr lang="en-GB" sz="1600" dirty="0" smtClean="0"/>
              <a:t>Riadenie bezpečnostných zásob</a:t>
            </a:r>
          </a:p>
          <a:p>
            <a:r>
              <a:rPr lang="en-GB" sz="1600" dirty="0" smtClean="0"/>
              <a:t>Riadenie prázdnych obalov</a:t>
            </a:r>
          </a:p>
          <a:p>
            <a:r>
              <a:rPr lang="en-GB" sz="1600" dirty="0" err="1" smtClean="0"/>
              <a:t>Coln</a:t>
            </a:r>
            <a:r>
              <a:rPr lang="sk-SK" sz="1600" dirty="0" smtClean="0"/>
              <a:t>ý</a:t>
            </a:r>
            <a:r>
              <a:rPr lang="en-GB" sz="1600" dirty="0" smtClean="0"/>
              <a:t> sklad</a:t>
            </a:r>
          </a:p>
          <a:p>
            <a:r>
              <a:rPr lang="en-GB" sz="1600" dirty="0" smtClean="0"/>
              <a:t> </a:t>
            </a:r>
          </a:p>
          <a:p>
            <a:pPr marL="0" indent="0">
              <a:buClr>
                <a:srgbClr val="660066"/>
              </a:buClr>
              <a:buFont typeface="Wingdings 3" pitchFamily="18" charset="2"/>
              <a:buNone/>
            </a:pPr>
            <a:endParaRPr lang="en-GB" sz="1500" dirty="0" smtClean="0">
              <a:solidFill>
                <a:srgbClr val="FFE1E1"/>
              </a:solidFill>
            </a:endParaRPr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>
          <a:xfrm>
            <a:off x="862970" y="26376"/>
            <a:ext cx="8083550" cy="944563"/>
          </a:xfrm>
        </p:spPr>
        <p:txBody>
          <a:bodyPr/>
          <a:lstStyle/>
          <a:p>
            <a:r>
              <a:rPr lang="en-GB" sz="2400" dirty="0" smtClean="0"/>
              <a:t>LOGISTICS SOLUTIONS – </a:t>
            </a:r>
            <a:r>
              <a:rPr lang="sk-SK" sz="2400" dirty="0" smtClean="0"/>
              <a:t>LOGISTICKÁ PREVÁDZKA V </a:t>
            </a:r>
            <a:r>
              <a:rPr lang="en-GB" sz="2400" dirty="0" smtClean="0"/>
              <a:t>TRNAV</a:t>
            </a:r>
            <a:r>
              <a:rPr lang="sk-SK" sz="2400" dirty="0" smtClean="0"/>
              <a:t>E</a:t>
            </a:r>
            <a:endParaRPr lang="en-GB" sz="2400" dirty="0" smtClean="0"/>
          </a:p>
        </p:txBody>
      </p:sp>
      <p:pic>
        <p:nvPicPr>
          <p:cNvPr id="4103" name="Picture 53" descr="Fond_01_Externe puce"/>
          <p:cNvPicPr>
            <a:picLocks noChangeAspect="1" noChangeArrowheads="1"/>
          </p:cNvPicPr>
          <p:nvPr/>
        </p:nvPicPr>
        <p:blipFill>
          <a:blip r:embed="rId3" cstate="print"/>
          <a:srcRect l="873" t="18541" r="88004" b="79376"/>
          <a:stretch>
            <a:fillRect/>
          </a:stretch>
        </p:blipFill>
        <p:spPr bwMode="auto">
          <a:xfrm>
            <a:off x="0" y="963613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330" y="3377815"/>
            <a:ext cx="3863608" cy="30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1" name="Picture 53" descr="Fond_01_Externe puce"/>
          <p:cNvPicPr>
            <a:picLocks noChangeAspect="1" noChangeArrowheads="1"/>
          </p:cNvPicPr>
          <p:nvPr/>
        </p:nvPicPr>
        <p:blipFill>
          <a:blip r:embed="rId3" cstate="print"/>
          <a:srcRect l="873" t="18541" r="88004" b="79376"/>
          <a:stretch>
            <a:fillRect/>
          </a:stretch>
        </p:blipFill>
        <p:spPr bwMode="auto">
          <a:xfrm>
            <a:off x="896710" y="977784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998537" y="1212310"/>
          <a:ext cx="3881193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860"/>
                <a:gridCol w="1544333"/>
              </a:tblGrid>
              <a:tr h="282704">
                <a:tc gridSpan="2">
                  <a:txBody>
                    <a:bodyPr/>
                    <a:lstStyle/>
                    <a:p>
                      <a:r>
                        <a:rPr lang="sk-SK" sz="1400" b="0" dirty="0" smtClean="0"/>
                        <a:t>Logistická</a:t>
                      </a:r>
                      <a:r>
                        <a:rPr lang="sk-SK" sz="1400" b="0" baseline="0" dirty="0" smtClean="0"/>
                        <a:t> prevádzka (ILI) Trnava</a:t>
                      </a:r>
                      <a:endParaRPr lang="sk-SK" sz="1400" b="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k-SK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263178">
                <a:tc>
                  <a:txBody>
                    <a:bodyPr/>
                    <a:lstStyle/>
                    <a:p>
                      <a:r>
                        <a:rPr lang="sk-SK" sz="1200" dirty="0" smtClean="0">
                          <a:solidFill>
                            <a:srgbClr val="C00000"/>
                          </a:solidFill>
                        </a:rPr>
                        <a:t>Rozloha</a:t>
                      </a:r>
                      <a:endParaRPr lang="sk-SK" sz="1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E1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200" dirty="0" smtClean="0">
                          <a:solidFill>
                            <a:srgbClr val="C00000"/>
                          </a:solidFill>
                        </a:rPr>
                        <a:t>10 000 m²</a:t>
                      </a:r>
                      <a:endParaRPr lang="sk-SK" sz="1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E1E1"/>
                    </a:solidFill>
                  </a:tcPr>
                </a:tc>
              </a:tr>
              <a:tr h="263178">
                <a:tc>
                  <a:txBody>
                    <a:bodyPr/>
                    <a:lstStyle/>
                    <a:p>
                      <a:r>
                        <a:rPr lang="sk-SK" sz="1200" dirty="0" smtClean="0">
                          <a:solidFill>
                            <a:srgbClr val="C00000"/>
                          </a:solidFill>
                        </a:rPr>
                        <a:t>Počet prijatých kamiónov</a:t>
                      </a:r>
                      <a:r>
                        <a:rPr lang="sk-SK" sz="1200" baseline="0" dirty="0" smtClean="0">
                          <a:solidFill>
                            <a:srgbClr val="C00000"/>
                          </a:solidFill>
                        </a:rPr>
                        <a:t>/deň</a:t>
                      </a:r>
                      <a:endParaRPr lang="sk-SK" sz="1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E1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200" dirty="0" smtClean="0">
                          <a:solidFill>
                            <a:srgbClr val="C00000"/>
                          </a:solidFill>
                        </a:rPr>
                        <a:t>60</a:t>
                      </a:r>
                      <a:endParaRPr lang="sk-SK" sz="1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E1E1"/>
                    </a:solidFill>
                  </a:tcPr>
                </a:tc>
              </a:tr>
              <a:tr h="263178">
                <a:tc>
                  <a:txBody>
                    <a:bodyPr/>
                    <a:lstStyle/>
                    <a:p>
                      <a:r>
                        <a:rPr lang="sk-SK" sz="1200" dirty="0" smtClean="0">
                          <a:solidFill>
                            <a:srgbClr val="C00000"/>
                          </a:solidFill>
                        </a:rPr>
                        <a:t>Počet rámp</a:t>
                      </a:r>
                      <a:r>
                        <a:rPr lang="sk-SK" sz="1200" baseline="0" dirty="0" smtClean="0">
                          <a:solidFill>
                            <a:srgbClr val="C00000"/>
                          </a:solidFill>
                        </a:rPr>
                        <a:t> a brán</a:t>
                      </a:r>
                      <a:endParaRPr lang="sk-SK" sz="1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E1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200" dirty="0" smtClean="0">
                          <a:solidFill>
                            <a:srgbClr val="C00000"/>
                          </a:solidFill>
                        </a:rPr>
                        <a:t>10/2</a:t>
                      </a:r>
                      <a:endParaRPr lang="sk-SK" sz="1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E1E1"/>
                    </a:solidFill>
                  </a:tcPr>
                </a:tc>
              </a:tr>
              <a:tr h="263178">
                <a:tc>
                  <a:txBody>
                    <a:bodyPr/>
                    <a:lstStyle/>
                    <a:p>
                      <a:r>
                        <a:rPr lang="sk-SK" sz="1200" dirty="0" smtClean="0">
                          <a:solidFill>
                            <a:srgbClr val="C00000"/>
                          </a:solidFill>
                        </a:rPr>
                        <a:t>Počet zamestnancov</a:t>
                      </a:r>
                      <a:endParaRPr lang="sk-SK" sz="1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E1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200" dirty="0" smtClean="0">
                          <a:solidFill>
                            <a:srgbClr val="C00000"/>
                          </a:solidFill>
                        </a:rPr>
                        <a:t>60</a:t>
                      </a:r>
                      <a:endParaRPr lang="sk-SK" sz="1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E1E1"/>
                    </a:solidFill>
                  </a:tcPr>
                </a:tc>
              </a:tr>
              <a:tr h="263178">
                <a:tc>
                  <a:txBody>
                    <a:bodyPr/>
                    <a:lstStyle/>
                    <a:p>
                      <a:r>
                        <a:rPr lang="sk-SK" sz="1200" dirty="0" smtClean="0">
                          <a:solidFill>
                            <a:srgbClr val="C00000"/>
                          </a:solidFill>
                        </a:rPr>
                        <a:t>Počet spracovaných paliet/deň</a:t>
                      </a:r>
                      <a:endParaRPr lang="sk-SK" sz="1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E1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200" dirty="0" smtClean="0">
                          <a:solidFill>
                            <a:srgbClr val="C00000"/>
                          </a:solidFill>
                        </a:rPr>
                        <a:t>1 200</a:t>
                      </a:r>
                      <a:endParaRPr lang="sk-SK" sz="1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E1E1"/>
                    </a:solidFill>
                  </a:tcPr>
                </a:tc>
              </a:tr>
              <a:tr h="263178">
                <a:tc>
                  <a:txBody>
                    <a:bodyPr/>
                    <a:lstStyle/>
                    <a:p>
                      <a:r>
                        <a:rPr lang="sk-SK" sz="1200" dirty="0" smtClean="0">
                          <a:solidFill>
                            <a:srgbClr val="C00000"/>
                          </a:solidFill>
                        </a:rPr>
                        <a:t>Zákazníci</a:t>
                      </a:r>
                      <a:endParaRPr lang="sk-SK" sz="1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E1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200" dirty="0" smtClean="0">
                          <a:solidFill>
                            <a:srgbClr val="C00000"/>
                          </a:solidFill>
                        </a:rPr>
                        <a:t>PSA, </a:t>
                      </a:r>
                      <a:r>
                        <a:rPr lang="sk-SK" sz="1200" dirty="0" err="1" smtClean="0">
                          <a:solidFill>
                            <a:srgbClr val="C00000"/>
                          </a:solidFill>
                        </a:rPr>
                        <a:t>Visteon</a:t>
                      </a:r>
                      <a:r>
                        <a:rPr lang="sk-SK" sz="1200" dirty="0" smtClean="0">
                          <a:solidFill>
                            <a:srgbClr val="C00000"/>
                          </a:solidFill>
                        </a:rPr>
                        <a:t>, GAT, </a:t>
                      </a:r>
                      <a:r>
                        <a:rPr lang="sk-SK" sz="1200" dirty="0" err="1" smtClean="0">
                          <a:solidFill>
                            <a:srgbClr val="C00000"/>
                          </a:solidFill>
                        </a:rPr>
                        <a:t>Delphi</a:t>
                      </a:r>
                      <a:r>
                        <a:rPr lang="sk-SK" sz="1200" dirty="0" smtClean="0">
                          <a:solidFill>
                            <a:srgbClr val="C00000"/>
                          </a:solidFill>
                        </a:rPr>
                        <a:t>, </a:t>
                      </a:r>
                      <a:r>
                        <a:rPr lang="sk-SK" sz="1200" dirty="0" err="1" smtClean="0">
                          <a:solidFill>
                            <a:srgbClr val="C00000"/>
                          </a:solidFill>
                        </a:rPr>
                        <a:t>Amylum</a:t>
                      </a:r>
                      <a:r>
                        <a:rPr lang="sk-SK" sz="1200" dirty="0" smtClean="0">
                          <a:solidFill>
                            <a:srgbClr val="C00000"/>
                          </a:solidFill>
                        </a:rPr>
                        <a:t>,</a:t>
                      </a:r>
                      <a:r>
                        <a:rPr lang="sk-SK" sz="1200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sk-SK" sz="1200" baseline="0" dirty="0" err="1" smtClean="0">
                          <a:solidFill>
                            <a:srgbClr val="C00000"/>
                          </a:solidFill>
                        </a:rPr>
                        <a:t>Mattoni</a:t>
                      </a:r>
                      <a:r>
                        <a:rPr lang="sk-SK" sz="1200" baseline="0" dirty="0" smtClean="0">
                          <a:solidFill>
                            <a:srgbClr val="C00000"/>
                          </a:solidFill>
                        </a:rPr>
                        <a:t>, </a:t>
                      </a:r>
                      <a:r>
                        <a:rPr lang="sk-SK" sz="1200" baseline="0" dirty="0" err="1" smtClean="0">
                          <a:solidFill>
                            <a:srgbClr val="C00000"/>
                          </a:solidFill>
                        </a:rPr>
                        <a:t>Conan</a:t>
                      </a:r>
                      <a:r>
                        <a:rPr lang="sk-SK" sz="120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endParaRPr lang="sk-SK" sz="1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E1E1"/>
                    </a:solidFill>
                  </a:tcPr>
                </a:tc>
              </a:tr>
            </a:tbl>
          </a:graphicData>
        </a:graphic>
      </p:graphicFrame>
      <p:grpSp>
        <p:nvGrpSpPr>
          <p:cNvPr id="39" name="Group 38"/>
          <p:cNvGrpSpPr/>
          <p:nvPr/>
        </p:nvGrpSpPr>
        <p:grpSpPr>
          <a:xfrm>
            <a:off x="6748389" y="20653"/>
            <a:ext cx="2365200" cy="1357200"/>
            <a:chOff x="6558617" y="46531"/>
            <a:chExt cx="2522813" cy="1429246"/>
          </a:xfrm>
        </p:grpSpPr>
        <p:grpSp>
          <p:nvGrpSpPr>
            <p:cNvPr id="49" name="Group 48"/>
            <p:cNvGrpSpPr/>
            <p:nvPr/>
          </p:nvGrpSpPr>
          <p:grpSpPr>
            <a:xfrm>
              <a:off x="6558617" y="46531"/>
              <a:ext cx="2522813" cy="1429246"/>
              <a:chOff x="5580063" y="391264"/>
              <a:chExt cx="3549650" cy="2079625"/>
            </a:xfrm>
          </p:grpSpPr>
          <p:sp>
            <p:nvSpPr>
              <p:cNvPr id="18" name="Ellipse 3"/>
              <p:cNvSpPr/>
              <p:nvPr/>
            </p:nvSpPr>
            <p:spPr>
              <a:xfrm>
                <a:off x="5799517" y="500651"/>
                <a:ext cx="3155795" cy="176746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/>
              </a:p>
            </p:txBody>
          </p:sp>
          <p:sp>
            <p:nvSpPr>
              <p:cNvPr id="19" name="Ellipse 4"/>
              <p:cNvSpPr/>
              <p:nvPr/>
            </p:nvSpPr>
            <p:spPr>
              <a:xfrm>
                <a:off x="6093108" y="709862"/>
                <a:ext cx="2622145" cy="131677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/>
              </a:p>
            </p:txBody>
          </p:sp>
          <p:pic>
            <p:nvPicPr>
              <p:cNvPr id="20" name="Picture 13" descr="F:\DMKG\MKG_Ops\Communication\Mes images\Picto 3D\ship_right.png">
                <a:hlinkClick r:id="rId5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7241797" y="496778"/>
                <a:ext cx="569740" cy="2617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21" name="Picture 12" descr="F:\DMKG\MKG_Ops\Communication\Mes images\Picto 3D\plane_right.png">
                <a:hlinkClick r:id="rId5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6734067" y="511083"/>
                <a:ext cx="429348" cy="249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22" name="Picture 18" descr="\\geac01fich1\Partage Documentation\Marketing_publication\Pictogrammes 3D\customs.png">
                <a:hlinkClick r:id="rId8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8041741" y="706712"/>
                <a:ext cx="467251" cy="128084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23" name="Image 35" descr="Image1.png">
                <a:hlinkClick r:id="rId10" action="ppaction://hlinksldjump"/>
              </p:cNvPr>
              <p:cNvPicPr>
                <a:picLocks noChangeAspect="1"/>
              </p:cNvPicPr>
              <p:nvPr/>
            </p:nvPicPr>
            <p:blipFill>
              <a:blip r:embed="rId1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</a:blip>
              <a:srcRect/>
              <a:stretch>
                <a:fillRect/>
              </a:stretch>
            </p:blipFill>
            <p:spPr bwMode="auto">
              <a:xfrm>
                <a:off x="8508991" y="992694"/>
                <a:ext cx="355258" cy="209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24" name="Picture 27" descr="H:\Pictogrammes_3D\car carrier2.png">
                <a:hlinkClick r:id="rId12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7920108" y="1999401"/>
                <a:ext cx="417577" cy="209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25" name="Picture 28" descr="H:\Pictogrammes_3D\ro_ro _right.png">
                <a:hlinkClick r:id="rId12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4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8352331" y="1741504"/>
                <a:ext cx="450331" cy="2411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26" name="Picture 29" descr="G:\Marketing_publication\Pictogrammes_3D\wagon.png">
                <a:hlinkClick r:id="rId12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5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8571921" y="1429904"/>
                <a:ext cx="475495" cy="1957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27" name="Picture 30">
                <a:hlinkClick r:id="rId16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</a:blip>
              <a:srcRect/>
              <a:stretch>
                <a:fillRect/>
              </a:stretch>
            </p:blipFill>
            <p:spPr bwMode="auto">
              <a:xfrm>
                <a:off x="7202624" y="2104085"/>
                <a:ext cx="356176" cy="2348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sp>
            <p:nvSpPr>
              <p:cNvPr id="28" name="Arc plein 14"/>
              <p:cNvSpPr/>
              <p:nvPr/>
            </p:nvSpPr>
            <p:spPr>
              <a:xfrm>
                <a:off x="5581650" y="396027"/>
                <a:ext cx="3536950" cy="2071687"/>
              </a:xfrm>
              <a:prstGeom prst="blockArc">
                <a:avLst>
                  <a:gd name="adj1" fmla="val 13956376"/>
                  <a:gd name="adj2" fmla="val 17847484"/>
                  <a:gd name="adj3" fmla="val 1534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Arc plein 15"/>
              <p:cNvSpPr/>
              <p:nvPr/>
            </p:nvSpPr>
            <p:spPr>
              <a:xfrm>
                <a:off x="5581650" y="391264"/>
                <a:ext cx="3536950" cy="2071688"/>
              </a:xfrm>
              <a:prstGeom prst="blockArc">
                <a:avLst>
                  <a:gd name="adj1" fmla="val 18516372"/>
                  <a:gd name="adj2" fmla="val 19849014"/>
                  <a:gd name="adj3" fmla="val 1353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Arc plein 16"/>
              <p:cNvSpPr/>
              <p:nvPr/>
            </p:nvSpPr>
            <p:spPr>
              <a:xfrm>
                <a:off x="5580063" y="394439"/>
                <a:ext cx="3535362" cy="2071688"/>
              </a:xfrm>
              <a:prstGeom prst="blockArc">
                <a:avLst>
                  <a:gd name="adj1" fmla="val 20195177"/>
                  <a:gd name="adj2" fmla="val 21067877"/>
                  <a:gd name="adj3" fmla="val 152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Arc plein 17"/>
              <p:cNvSpPr/>
              <p:nvPr/>
            </p:nvSpPr>
            <p:spPr>
              <a:xfrm>
                <a:off x="5583238" y="399202"/>
                <a:ext cx="3536950" cy="2071687"/>
              </a:xfrm>
              <a:prstGeom prst="blockArc">
                <a:avLst>
                  <a:gd name="adj1" fmla="val 21595242"/>
                  <a:gd name="adj2" fmla="val 3352511"/>
                  <a:gd name="adj3" fmla="val 1633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Arc plein 18"/>
              <p:cNvSpPr/>
              <p:nvPr/>
            </p:nvSpPr>
            <p:spPr>
              <a:xfrm>
                <a:off x="5592763" y="397614"/>
                <a:ext cx="3536950" cy="2071688"/>
              </a:xfrm>
              <a:prstGeom prst="blockArc">
                <a:avLst>
                  <a:gd name="adj1" fmla="val 4209678"/>
                  <a:gd name="adj2" fmla="val 6523009"/>
                  <a:gd name="adj3" fmla="val 1387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Arc plein 21"/>
              <p:cNvSpPr/>
              <p:nvPr/>
            </p:nvSpPr>
            <p:spPr>
              <a:xfrm>
                <a:off x="5589588" y="392852"/>
                <a:ext cx="3535362" cy="2071687"/>
              </a:xfrm>
              <a:prstGeom prst="blockArc">
                <a:avLst>
                  <a:gd name="adj1" fmla="val 11618527"/>
                  <a:gd name="adj2" fmla="val 13446761"/>
                  <a:gd name="adj3" fmla="val 1678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pic>
            <p:nvPicPr>
              <p:cNvPr id="37" name="Picture 15" descr="F:\DMKG\MKG_Ops\Communication\Mes images\Picto 3D\semi_trailer_right.png">
                <a:hlinkClick r:id="rId18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9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5934053" y="910159"/>
                <a:ext cx="398472" cy="2919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38" name="Picture 16" descr="F:\DMKG\MKG_Ops\Communication\Mes images\Picto 3D\lorry_right.png">
                <a:hlinkClick r:id="rId18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20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6332525" y="705915"/>
                <a:ext cx="228997" cy="204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40" name="Picture 17" descr="F:\DMKG\MKG_Ops\Communication\Mes images\Picto 3D\GEFCO centre.png">
                <a:hlinkClick r:id="rId21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22" cstate="print"/>
              <a:srcRect/>
              <a:stretch>
                <a:fillRect/>
              </a:stretch>
            </p:blipFill>
            <p:spPr bwMode="auto">
              <a:xfrm>
                <a:off x="5934053" y="1625669"/>
                <a:ext cx="361651" cy="261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46" name="Picture 45" descr="Bez názvu-2.png"/>
              <p:cNvPicPr>
                <a:picLocks noChangeAspect="1"/>
              </p:cNvPicPr>
              <p:nvPr/>
            </p:nvPicPr>
            <p:blipFill>
              <a:blip r:embed="rId23" cstate="print"/>
              <a:stretch>
                <a:fillRect/>
              </a:stretch>
            </p:blipFill>
            <p:spPr>
              <a:xfrm>
                <a:off x="6110693" y="1909514"/>
                <a:ext cx="738299" cy="358605"/>
              </a:xfrm>
              <a:prstGeom prst="rect">
                <a:avLst/>
              </a:prstGeom>
            </p:spPr>
          </p:pic>
          <p:sp>
            <p:nvSpPr>
              <p:cNvPr id="48" name="Arc 47"/>
              <p:cNvSpPr/>
              <p:nvPr/>
            </p:nvSpPr>
            <p:spPr>
              <a:xfrm rot="10800000">
                <a:off x="5619136" y="396026"/>
                <a:ext cx="3245112" cy="1963077"/>
              </a:xfrm>
              <a:prstGeom prst="arc">
                <a:avLst>
                  <a:gd name="adj1" fmla="val 17556727"/>
                  <a:gd name="adj2" fmla="val 21273928"/>
                </a:avLst>
              </a:prstGeom>
              <a:solidFill>
                <a:srgbClr val="C00000">
                  <a:alpha val="41961"/>
                </a:srgbClr>
              </a:solidFill>
              <a:ln>
                <a:solidFill>
                  <a:srgbClr val="A50021"/>
                </a:solidFill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sk-SK"/>
              </a:p>
            </p:txBody>
          </p:sp>
        </p:grpSp>
        <p:pic>
          <p:nvPicPr>
            <p:cNvPr id="50" name="Picture 2" descr="X:\Products_logo\Logistic_Solution_png\I_Logistic SolutionQFC.png"/>
            <p:cNvPicPr>
              <a:picLocks noChangeAspect="1"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7188294" y="477017"/>
              <a:ext cx="1365527" cy="2199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2" name="Action Button: Forward or Next 41">
            <a:hlinkClick r:id="" action="ppaction://hlinkshowjump?jump=nextslide" highlightClick="1"/>
          </p:cNvPr>
          <p:cNvSpPr/>
          <p:nvPr/>
        </p:nvSpPr>
        <p:spPr>
          <a:xfrm>
            <a:off x="8601359" y="6233747"/>
            <a:ext cx="206380" cy="200892"/>
          </a:xfrm>
          <a:prstGeom prst="actionButtonForwardNex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6000" y="1397746"/>
            <a:ext cx="5402263" cy="27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k-SK" sz="2500" dirty="0" smtClean="0"/>
              <a:t>CROSS-DOCK </a:t>
            </a:r>
            <a:r>
              <a:rPr lang="en-GB" sz="2500" dirty="0" smtClean="0"/>
              <a:t/>
            </a:r>
            <a:br>
              <a:rPr lang="en-GB" sz="2500" dirty="0" smtClean="0"/>
            </a:br>
            <a:r>
              <a:rPr lang="sk-SK" sz="2500" dirty="0" smtClean="0"/>
              <a:t>(ALTERNATÍVNA LOGISTIKA)</a:t>
            </a:r>
            <a:endParaRPr lang="en-GB" sz="2500" dirty="0" smtClean="0"/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8538" y="1397746"/>
            <a:ext cx="4262437" cy="2792412"/>
          </a:xfrm>
          <a:solidFill>
            <a:srgbClr val="C00000">
              <a:alpha val="7100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70000"/>
              </a:lnSpc>
            </a:pPr>
            <a:r>
              <a:rPr lang="en-GB" sz="1600" b="1" u="sng" dirty="0" smtClean="0">
                <a:solidFill>
                  <a:schemeClr val="bg1"/>
                </a:solidFill>
              </a:rPr>
              <a:t>CROSS –DOCK – </a:t>
            </a:r>
            <a:r>
              <a:rPr lang="sk-SK" sz="1600" b="1" u="sng" dirty="0" smtClean="0">
                <a:solidFill>
                  <a:schemeClr val="bg1"/>
                </a:solidFill>
              </a:rPr>
              <a:t>ALTERNATÍVNA </a:t>
            </a:r>
          </a:p>
          <a:p>
            <a:pPr>
              <a:lnSpc>
                <a:spcPct val="70000"/>
              </a:lnSpc>
            </a:pPr>
            <a:r>
              <a:rPr lang="sk-SK" sz="1600" b="1" u="sng" dirty="0" smtClean="0">
                <a:solidFill>
                  <a:schemeClr val="bg1"/>
                </a:solidFill>
              </a:rPr>
              <a:t>LOGISTIKA</a:t>
            </a:r>
            <a:endParaRPr lang="en-GB" sz="1600" b="1" u="sng" dirty="0" smtClean="0">
              <a:solidFill>
                <a:schemeClr val="bg1"/>
              </a:solidFill>
            </a:endParaRPr>
          </a:p>
          <a:p>
            <a:pPr>
              <a:lnSpc>
                <a:spcPct val="70000"/>
              </a:lnSpc>
            </a:pPr>
            <a:r>
              <a:rPr lang="sk-SK" sz="1600" dirty="0" smtClean="0">
                <a:solidFill>
                  <a:schemeClr val="bg1"/>
                </a:solidFill>
              </a:rPr>
              <a:t>Rozloha</a:t>
            </a:r>
            <a:r>
              <a:rPr lang="en-GB" sz="1600" dirty="0" smtClean="0">
                <a:solidFill>
                  <a:schemeClr val="bg1"/>
                </a:solidFill>
              </a:rPr>
              <a:t>:		         </a:t>
            </a:r>
            <a:r>
              <a:rPr lang="sk-SK" sz="1600" dirty="0" smtClean="0">
                <a:solidFill>
                  <a:schemeClr val="bg1"/>
                </a:solidFill>
              </a:rPr>
              <a:t>	   </a:t>
            </a:r>
            <a:r>
              <a:rPr lang="en-GB" sz="1600" dirty="0" smtClean="0">
                <a:solidFill>
                  <a:schemeClr val="bg1"/>
                </a:solidFill>
              </a:rPr>
              <a:t>15 500</a:t>
            </a:r>
            <a:r>
              <a:rPr lang="sk-SK" sz="1600" dirty="0" smtClean="0">
                <a:solidFill>
                  <a:schemeClr val="bg1"/>
                </a:solidFill>
              </a:rPr>
              <a:t> </a:t>
            </a:r>
            <a:r>
              <a:rPr lang="en-GB" sz="1600" dirty="0" smtClean="0">
                <a:solidFill>
                  <a:schemeClr val="bg1"/>
                </a:solidFill>
              </a:rPr>
              <a:t>m²</a:t>
            </a:r>
            <a:endParaRPr lang="sk-SK" sz="1600" dirty="0" smtClean="0">
              <a:solidFill>
                <a:schemeClr val="bg1"/>
              </a:solidFill>
            </a:endParaRPr>
          </a:p>
          <a:p>
            <a:pPr>
              <a:lnSpc>
                <a:spcPct val="70000"/>
              </a:lnSpc>
            </a:pPr>
            <a:r>
              <a:rPr lang="sk-SK" sz="1600" dirty="0" smtClean="0">
                <a:solidFill>
                  <a:schemeClr val="bg1"/>
                </a:solidFill>
              </a:rPr>
              <a:t>Počet prijatých kamiónov v 2012: 24 000</a:t>
            </a:r>
            <a:endParaRPr lang="en-GB" sz="1600" dirty="0" smtClean="0">
              <a:solidFill>
                <a:schemeClr val="bg1"/>
              </a:solidFill>
            </a:endParaRPr>
          </a:p>
          <a:p>
            <a:pPr>
              <a:lnSpc>
                <a:spcPct val="70000"/>
              </a:lnSpc>
            </a:pPr>
            <a:r>
              <a:rPr lang="sk-SK" sz="1600" dirty="0" smtClean="0">
                <a:solidFill>
                  <a:schemeClr val="bg1"/>
                </a:solidFill>
              </a:rPr>
              <a:t>Počet rámp</a:t>
            </a:r>
            <a:r>
              <a:rPr lang="en-GB" sz="1600" dirty="0" smtClean="0">
                <a:solidFill>
                  <a:schemeClr val="bg1"/>
                </a:solidFill>
              </a:rPr>
              <a:t>:</a:t>
            </a:r>
            <a:r>
              <a:rPr lang="sk-SK" sz="1600" dirty="0" smtClean="0">
                <a:solidFill>
                  <a:schemeClr val="bg1"/>
                </a:solidFill>
              </a:rPr>
              <a:t>	</a:t>
            </a:r>
            <a:r>
              <a:rPr lang="en-GB" sz="1600" dirty="0" smtClean="0">
                <a:solidFill>
                  <a:schemeClr val="bg1"/>
                </a:solidFill>
              </a:rPr>
              <a:t>         </a:t>
            </a:r>
            <a:r>
              <a:rPr lang="sk-SK" sz="1600" dirty="0" smtClean="0">
                <a:solidFill>
                  <a:schemeClr val="bg1"/>
                </a:solidFill>
              </a:rPr>
              <a:t>	    </a:t>
            </a:r>
            <a:r>
              <a:rPr lang="en-GB" sz="1600" dirty="0" smtClean="0">
                <a:solidFill>
                  <a:schemeClr val="bg1"/>
                </a:solidFill>
              </a:rPr>
              <a:t>6</a:t>
            </a:r>
          </a:p>
          <a:p>
            <a:pPr>
              <a:lnSpc>
                <a:spcPct val="70000"/>
              </a:lnSpc>
            </a:pPr>
            <a:r>
              <a:rPr lang="sk-SK" sz="1600" dirty="0" smtClean="0">
                <a:solidFill>
                  <a:schemeClr val="bg1"/>
                </a:solidFill>
              </a:rPr>
              <a:t>Počet zamestnancov</a:t>
            </a:r>
            <a:r>
              <a:rPr lang="en-GB" sz="1600" dirty="0" smtClean="0">
                <a:solidFill>
                  <a:schemeClr val="bg1"/>
                </a:solidFill>
              </a:rPr>
              <a:t>:	 </a:t>
            </a:r>
            <a:r>
              <a:rPr lang="sk-SK" sz="1600" dirty="0" smtClean="0">
                <a:solidFill>
                  <a:schemeClr val="bg1"/>
                </a:solidFill>
              </a:rPr>
              <a:t>   106</a:t>
            </a:r>
            <a:endParaRPr lang="en-GB" sz="1600" dirty="0" smtClean="0">
              <a:solidFill>
                <a:schemeClr val="bg1"/>
              </a:solidFill>
            </a:endParaRPr>
          </a:p>
          <a:p>
            <a:pPr>
              <a:lnSpc>
                <a:spcPct val="70000"/>
              </a:lnSpc>
            </a:pPr>
            <a:r>
              <a:rPr lang="sk-SK" sz="1600" dirty="0" smtClean="0">
                <a:solidFill>
                  <a:schemeClr val="bg1"/>
                </a:solidFill>
              </a:rPr>
              <a:t>Počet spracovaných paliet/deň:   3 275</a:t>
            </a:r>
            <a:endParaRPr lang="en-GB" sz="1600" dirty="0" smtClean="0">
              <a:solidFill>
                <a:schemeClr val="bg1"/>
              </a:solidFill>
            </a:endParaRPr>
          </a:p>
          <a:p>
            <a:pPr>
              <a:lnSpc>
                <a:spcPct val="70000"/>
              </a:lnSpc>
            </a:pPr>
            <a:r>
              <a:rPr lang="sk-SK" sz="1600" dirty="0" smtClean="0">
                <a:solidFill>
                  <a:schemeClr val="bg1"/>
                </a:solidFill>
              </a:rPr>
              <a:t>Zákazník</a:t>
            </a:r>
            <a:r>
              <a:rPr lang="en-GB" sz="1600" dirty="0" smtClean="0">
                <a:solidFill>
                  <a:schemeClr val="bg1"/>
                </a:solidFill>
              </a:rPr>
              <a:t>:		         </a:t>
            </a:r>
            <a:r>
              <a:rPr lang="sk-SK" sz="1600" dirty="0" smtClean="0">
                <a:solidFill>
                  <a:schemeClr val="bg1"/>
                </a:solidFill>
              </a:rPr>
              <a:t>	    </a:t>
            </a:r>
            <a:r>
              <a:rPr lang="en-GB" sz="1600" dirty="0" smtClean="0">
                <a:solidFill>
                  <a:schemeClr val="bg1"/>
                </a:solidFill>
              </a:rPr>
              <a:t>PSA Trnava</a:t>
            </a:r>
          </a:p>
          <a:p>
            <a:pPr>
              <a:lnSpc>
                <a:spcPct val="70000"/>
              </a:lnSpc>
            </a:pPr>
            <a:endParaRPr lang="en-GB" sz="1600" dirty="0" smtClean="0">
              <a:solidFill>
                <a:schemeClr val="bg1"/>
              </a:solidFill>
            </a:endParaRPr>
          </a:p>
        </p:txBody>
      </p:sp>
      <p:pic>
        <p:nvPicPr>
          <p:cNvPr id="18438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538" y="4385421"/>
            <a:ext cx="544195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5260975" y="4385421"/>
            <a:ext cx="3697288" cy="2092325"/>
          </a:xfrm>
          <a:prstGeom prst="rect">
            <a:avLst/>
          </a:prstGeom>
          <a:solidFill>
            <a:srgbClr val="C00000">
              <a:alpha val="71000"/>
            </a:srgb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</a:pPr>
            <a:r>
              <a:rPr lang="sk-SK" sz="1500" b="1" u="sng" dirty="0">
                <a:solidFill>
                  <a:schemeClr val="bg1"/>
                </a:solidFill>
                <a:latin typeface="Formata Pro Regular"/>
              </a:rPr>
              <a:t>HLAVNÉ AKTIVITY</a:t>
            </a:r>
            <a:r>
              <a:rPr lang="en-GB" sz="1500" b="1" u="sng" dirty="0">
                <a:solidFill>
                  <a:schemeClr val="bg1"/>
                </a:solidFill>
                <a:latin typeface="Formata Pro Regular"/>
              </a:rPr>
              <a:t> </a:t>
            </a:r>
            <a:r>
              <a:rPr lang="en-GB" sz="1500" b="1" u="sng" dirty="0" smtClean="0">
                <a:solidFill>
                  <a:schemeClr val="bg1"/>
                </a:solidFill>
                <a:latin typeface="Formata Pro Regular"/>
              </a:rPr>
              <a:t>CROSS-DOCK</a:t>
            </a:r>
            <a:endParaRPr lang="en-GB" sz="1500" b="1" u="sng" dirty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sk-SK" sz="1300" dirty="0">
                <a:solidFill>
                  <a:schemeClr val="bg1"/>
                </a:solidFill>
                <a:latin typeface="Formata Pro Regular"/>
              </a:rPr>
              <a:t>Príjem tovaru</a:t>
            </a:r>
            <a:endParaRPr lang="en-GB" sz="1300" dirty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sk-SK" sz="1300" dirty="0">
                <a:solidFill>
                  <a:schemeClr val="bg1"/>
                </a:solidFill>
                <a:latin typeface="Formata Pro Regular"/>
              </a:rPr>
              <a:t>Registrácia </a:t>
            </a:r>
            <a:r>
              <a:rPr lang="sk-SK" sz="1300" dirty="0" smtClean="0">
                <a:solidFill>
                  <a:schemeClr val="bg1"/>
                </a:solidFill>
                <a:latin typeface="Formata Pro Regular"/>
              </a:rPr>
              <a:t>a fyzická kontrola tovaru</a:t>
            </a:r>
            <a:endParaRPr lang="en-GB" sz="1300" dirty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sk-SK" sz="1300" dirty="0">
                <a:solidFill>
                  <a:schemeClr val="bg1"/>
                </a:solidFill>
                <a:latin typeface="Formata Pro Regular"/>
              </a:rPr>
              <a:t>Príprava a rozdelenie tovaru</a:t>
            </a:r>
            <a:endParaRPr lang="en-GB" sz="1300" dirty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sk-SK" sz="1300" dirty="0">
                <a:solidFill>
                  <a:schemeClr val="bg1"/>
                </a:solidFill>
                <a:latin typeface="Formata Pro Regular"/>
              </a:rPr>
              <a:t>Príprava vozíkov pre zásobovanie linky</a:t>
            </a:r>
            <a:endParaRPr lang="en-GB" sz="1300" dirty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sk-SK" sz="1300" dirty="0">
                <a:solidFill>
                  <a:schemeClr val="bg1"/>
                </a:solidFill>
                <a:latin typeface="Formata Pro Regular"/>
              </a:rPr>
              <a:t>Iniciácia kvantitatívnej a kvalitatívnej </a:t>
            </a:r>
            <a:r>
              <a:rPr lang="sk-SK" sz="1300" dirty="0" smtClean="0">
                <a:solidFill>
                  <a:schemeClr val="bg1"/>
                </a:solidFill>
                <a:latin typeface="Formata Pro Regular"/>
              </a:rPr>
              <a:t>kontroly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sk-SK" sz="1300" dirty="0" smtClean="0">
                <a:solidFill>
                  <a:schemeClr val="bg1"/>
                </a:solidFill>
                <a:latin typeface="Formata Pro Regular"/>
              </a:rPr>
              <a:t>Odosielanie prázdnych obalov</a:t>
            </a:r>
            <a:endParaRPr lang="en-GB" sz="1300" dirty="0">
              <a:solidFill>
                <a:schemeClr val="bg1"/>
              </a:solidFill>
              <a:latin typeface="Formata Pro Regular"/>
            </a:endParaRPr>
          </a:p>
        </p:txBody>
      </p:sp>
      <p:pic>
        <p:nvPicPr>
          <p:cNvPr id="18440" name="Picture 53" descr="Fond_01_Externe puce"/>
          <p:cNvPicPr>
            <a:picLocks noChangeAspect="1" noChangeArrowheads="1"/>
          </p:cNvPicPr>
          <p:nvPr/>
        </p:nvPicPr>
        <p:blipFill>
          <a:blip r:embed="rId4" cstate="print"/>
          <a:srcRect l="873" t="18541" r="88004" b="79376"/>
          <a:stretch>
            <a:fillRect/>
          </a:stretch>
        </p:blipFill>
        <p:spPr bwMode="auto">
          <a:xfrm>
            <a:off x="0" y="987465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/>
          <p:cNvGrpSpPr/>
          <p:nvPr/>
        </p:nvGrpSpPr>
        <p:grpSpPr>
          <a:xfrm>
            <a:off x="6748389" y="20653"/>
            <a:ext cx="2365200" cy="1357200"/>
            <a:chOff x="6558617" y="46531"/>
            <a:chExt cx="2522813" cy="1429246"/>
          </a:xfrm>
        </p:grpSpPr>
        <p:grpSp>
          <p:nvGrpSpPr>
            <p:cNvPr id="9" name="Group 48"/>
            <p:cNvGrpSpPr/>
            <p:nvPr/>
          </p:nvGrpSpPr>
          <p:grpSpPr>
            <a:xfrm>
              <a:off x="6558620" y="46530"/>
              <a:ext cx="2522815" cy="1429247"/>
              <a:chOff x="5580063" y="391264"/>
              <a:chExt cx="3549650" cy="2079625"/>
            </a:xfrm>
          </p:grpSpPr>
          <p:sp>
            <p:nvSpPr>
              <p:cNvPr id="11" name="Ellipse 3"/>
              <p:cNvSpPr/>
              <p:nvPr/>
            </p:nvSpPr>
            <p:spPr>
              <a:xfrm>
                <a:off x="5799517" y="500651"/>
                <a:ext cx="3155795" cy="176746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/>
              </a:p>
            </p:txBody>
          </p:sp>
          <p:sp>
            <p:nvSpPr>
              <p:cNvPr id="12" name="Ellipse 4"/>
              <p:cNvSpPr/>
              <p:nvPr/>
            </p:nvSpPr>
            <p:spPr>
              <a:xfrm>
                <a:off x="6093108" y="709862"/>
                <a:ext cx="2622145" cy="131677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/>
              </a:p>
            </p:txBody>
          </p:sp>
          <p:pic>
            <p:nvPicPr>
              <p:cNvPr id="13" name="Picture 13" descr="F:\DMKG\MKG_Ops\Communication\Mes images\Picto 3D\ship_right.png">
                <a:hlinkClick r:id="rId5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7241797" y="496778"/>
                <a:ext cx="569740" cy="2617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4" name="Picture 12" descr="F:\DMKG\MKG_Ops\Communication\Mes images\Picto 3D\plane_right.png">
                <a:hlinkClick r:id="rId5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6734067" y="511083"/>
                <a:ext cx="429348" cy="249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5" name="Picture 18" descr="\\geac01fich1\Partage Documentation\Marketing_publication\Pictogrammes 3D\customs.png">
                <a:hlinkClick r:id="rId8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8041741" y="706712"/>
                <a:ext cx="467251" cy="128084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6" name="Image 35" descr="Image1.png">
                <a:hlinkClick r:id="rId10" action="ppaction://hlinksldjump"/>
              </p:cNvPr>
              <p:cNvPicPr>
                <a:picLocks noChangeAspect="1"/>
              </p:cNvPicPr>
              <p:nvPr/>
            </p:nvPicPr>
            <p:blipFill>
              <a:blip r:embed="rId1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</a:blip>
              <a:srcRect/>
              <a:stretch>
                <a:fillRect/>
              </a:stretch>
            </p:blipFill>
            <p:spPr bwMode="auto">
              <a:xfrm>
                <a:off x="8508991" y="992694"/>
                <a:ext cx="355258" cy="209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7" name="Picture 27" descr="H:\Pictogrammes_3D\car carrier2.png">
                <a:hlinkClick r:id="rId12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7920108" y="1999401"/>
                <a:ext cx="417577" cy="209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8" name="Picture 28" descr="H:\Pictogrammes_3D\ro_ro _right.png">
                <a:hlinkClick r:id="rId12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4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8352331" y="1741504"/>
                <a:ext cx="450331" cy="2411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9" name="Picture 29" descr="G:\Marketing_publication\Pictogrammes_3D\wagon.png">
                <a:hlinkClick r:id="rId12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5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8571921" y="1429904"/>
                <a:ext cx="475495" cy="1957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20" name="Picture 30">
                <a:hlinkClick r:id="rId16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</a:blip>
              <a:srcRect/>
              <a:stretch>
                <a:fillRect/>
              </a:stretch>
            </p:blipFill>
            <p:spPr bwMode="auto">
              <a:xfrm>
                <a:off x="7202624" y="2104085"/>
                <a:ext cx="356176" cy="2348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sp>
            <p:nvSpPr>
              <p:cNvPr id="21" name="Arc plein 14"/>
              <p:cNvSpPr/>
              <p:nvPr/>
            </p:nvSpPr>
            <p:spPr>
              <a:xfrm>
                <a:off x="5581650" y="396027"/>
                <a:ext cx="3536950" cy="2071687"/>
              </a:xfrm>
              <a:prstGeom prst="blockArc">
                <a:avLst>
                  <a:gd name="adj1" fmla="val 13956376"/>
                  <a:gd name="adj2" fmla="val 17847484"/>
                  <a:gd name="adj3" fmla="val 1534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Arc plein 15"/>
              <p:cNvSpPr/>
              <p:nvPr/>
            </p:nvSpPr>
            <p:spPr>
              <a:xfrm>
                <a:off x="5581650" y="391264"/>
                <a:ext cx="3536950" cy="2071688"/>
              </a:xfrm>
              <a:prstGeom prst="blockArc">
                <a:avLst>
                  <a:gd name="adj1" fmla="val 18516372"/>
                  <a:gd name="adj2" fmla="val 19849014"/>
                  <a:gd name="adj3" fmla="val 1353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Arc plein 16"/>
              <p:cNvSpPr/>
              <p:nvPr/>
            </p:nvSpPr>
            <p:spPr>
              <a:xfrm>
                <a:off x="5580063" y="394439"/>
                <a:ext cx="3535362" cy="2071688"/>
              </a:xfrm>
              <a:prstGeom prst="blockArc">
                <a:avLst>
                  <a:gd name="adj1" fmla="val 20195177"/>
                  <a:gd name="adj2" fmla="val 21067877"/>
                  <a:gd name="adj3" fmla="val 152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Arc plein 17"/>
              <p:cNvSpPr/>
              <p:nvPr/>
            </p:nvSpPr>
            <p:spPr>
              <a:xfrm>
                <a:off x="5583238" y="399202"/>
                <a:ext cx="3536950" cy="2071687"/>
              </a:xfrm>
              <a:prstGeom prst="blockArc">
                <a:avLst>
                  <a:gd name="adj1" fmla="val 21595242"/>
                  <a:gd name="adj2" fmla="val 3352511"/>
                  <a:gd name="adj3" fmla="val 1633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Arc plein 18"/>
              <p:cNvSpPr/>
              <p:nvPr/>
            </p:nvSpPr>
            <p:spPr>
              <a:xfrm>
                <a:off x="5592763" y="397614"/>
                <a:ext cx="3536950" cy="2071688"/>
              </a:xfrm>
              <a:prstGeom prst="blockArc">
                <a:avLst>
                  <a:gd name="adj1" fmla="val 4209678"/>
                  <a:gd name="adj2" fmla="val 6523009"/>
                  <a:gd name="adj3" fmla="val 1387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Arc plein 21"/>
              <p:cNvSpPr/>
              <p:nvPr/>
            </p:nvSpPr>
            <p:spPr>
              <a:xfrm>
                <a:off x="5589588" y="392852"/>
                <a:ext cx="3535362" cy="2071687"/>
              </a:xfrm>
              <a:prstGeom prst="blockArc">
                <a:avLst>
                  <a:gd name="adj1" fmla="val 11618527"/>
                  <a:gd name="adj2" fmla="val 13446761"/>
                  <a:gd name="adj3" fmla="val 1678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pic>
            <p:nvPicPr>
              <p:cNvPr id="27" name="Picture 15" descr="F:\DMKG\MKG_Ops\Communication\Mes images\Picto 3D\semi_trailer_right.png">
                <a:hlinkClick r:id="rId18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9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5934053" y="910159"/>
                <a:ext cx="398472" cy="2919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28" name="Picture 16" descr="F:\DMKG\MKG_Ops\Communication\Mes images\Picto 3D\lorry_right.png">
                <a:hlinkClick r:id="rId18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20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6332525" y="705915"/>
                <a:ext cx="228997" cy="204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29" name="Picture 17" descr="F:\DMKG\MKG_Ops\Communication\Mes images\Picto 3D\GEFCO centre.png">
                <a:hlinkClick r:id="rId21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22" cstate="print"/>
              <a:srcRect/>
              <a:stretch>
                <a:fillRect/>
              </a:stretch>
            </p:blipFill>
            <p:spPr bwMode="auto">
              <a:xfrm>
                <a:off x="5934053" y="1625669"/>
                <a:ext cx="361651" cy="261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30" name="Picture 29" descr="Bez názvu-2.png"/>
              <p:cNvPicPr>
                <a:picLocks noChangeAspect="1"/>
              </p:cNvPicPr>
              <p:nvPr/>
            </p:nvPicPr>
            <p:blipFill>
              <a:blip r:embed="rId23" cstate="print"/>
              <a:stretch>
                <a:fillRect/>
              </a:stretch>
            </p:blipFill>
            <p:spPr>
              <a:xfrm>
                <a:off x="6110693" y="1909514"/>
                <a:ext cx="738299" cy="358605"/>
              </a:xfrm>
              <a:prstGeom prst="rect">
                <a:avLst/>
              </a:prstGeom>
            </p:spPr>
          </p:pic>
          <p:sp>
            <p:nvSpPr>
              <p:cNvPr id="31" name="Arc 30"/>
              <p:cNvSpPr/>
              <p:nvPr/>
            </p:nvSpPr>
            <p:spPr>
              <a:xfrm rot="10800000">
                <a:off x="5619136" y="396026"/>
                <a:ext cx="3245112" cy="1963077"/>
              </a:xfrm>
              <a:prstGeom prst="arc">
                <a:avLst>
                  <a:gd name="adj1" fmla="val 17556727"/>
                  <a:gd name="adj2" fmla="val 21273928"/>
                </a:avLst>
              </a:prstGeom>
              <a:solidFill>
                <a:srgbClr val="C00000">
                  <a:alpha val="41961"/>
                </a:srgbClr>
              </a:solidFill>
              <a:ln>
                <a:solidFill>
                  <a:srgbClr val="A50021"/>
                </a:solidFill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sk-SK"/>
              </a:p>
            </p:txBody>
          </p:sp>
        </p:grpSp>
        <p:pic>
          <p:nvPicPr>
            <p:cNvPr id="10" name="Picture 2" descr="X:\Products_logo\Logistic_Solution_png\I_Logistic SolutionQFC.png"/>
            <p:cNvPicPr>
              <a:picLocks noChangeAspect="1"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7188294" y="477017"/>
              <a:ext cx="1365527" cy="2199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2" name="Picture 53" descr="Fond_01_Externe puce"/>
          <p:cNvPicPr>
            <a:picLocks noChangeAspect="1" noChangeArrowheads="1"/>
          </p:cNvPicPr>
          <p:nvPr/>
        </p:nvPicPr>
        <p:blipFill>
          <a:blip r:embed="rId4" cstate="print"/>
          <a:srcRect l="873" t="18541" r="88004" b="79376"/>
          <a:stretch>
            <a:fillRect/>
          </a:stretch>
        </p:blipFill>
        <p:spPr bwMode="auto">
          <a:xfrm>
            <a:off x="896710" y="977784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Action Button: Forward or Next 32">
            <a:hlinkClick r:id="" action="ppaction://hlinkshowjump?jump=nextslide" highlightClick="1"/>
          </p:cNvPr>
          <p:cNvSpPr/>
          <p:nvPr/>
        </p:nvSpPr>
        <p:spPr>
          <a:xfrm>
            <a:off x="8724447" y="6233747"/>
            <a:ext cx="206380" cy="200892"/>
          </a:xfrm>
          <a:prstGeom prst="actionButtonForwardNex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753" y="161925"/>
            <a:ext cx="8083550" cy="944563"/>
          </a:xfrm>
        </p:spPr>
        <p:txBody>
          <a:bodyPr/>
          <a:lstStyle/>
          <a:p>
            <a:r>
              <a:rPr lang="sk-SK" sz="2500" dirty="0" smtClean="0"/>
              <a:t>LOGISTICS SOLUTION - LOGISTICKÉ</a:t>
            </a:r>
            <a:br>
              <a:rPr lang="sk-SK" sz="2500" dirty="0" smtClean="0"/>
            </a:br>
            <a:r>
              <a:rPr lang="sk-SK" sz="2500" dirty="0" smtClean="0"/>
              <a:t>SLUŽBY V KECHNECI</a:t>
            </a:r>
            <a:endParaRPr lang="sk-SK" sz="2500" dirty="0"/>
          </a:p>
        </p:txBody>
      </p:sp>
      <p:grpSp>
        <p:nvGrpSpPr>
          <p:cNvPr id="5" name="Group 4"/>
          <p:cNvGrpSpPr/>
          <p:nvPr/>
        </p:nvGrpSpPr>
        <p:grpSpPr>
          <a:xfrm>
            <a:off x="6748389" y="20653"/>
            <a:ext cx="2365200" cy="1357200"/>
            <a:chOff x="6558617" y="46531"/>
            <a:chExt cx="2522813" cy="1429246"/>
          </a:xfrm>
        </p:grpSpPr>
        <p:grpSp>
          <p:nvGrpSpPr>
            <p:cNvPr id="6" name="Group 48"/>
            <p:cNvGrpSpPr/>
            <p:nvPr/>
          </p:nvGrpSpPr>
          <p:grpSpPr>
            <a:xfrm>
              <a:off x="6558622" y="46528"/>
              <a:ext cx="2522816" cy="1429247"/>
              <a:chOff x="5580063" y="391264"/>
              <a:chExt cx="3549650" cy="2079625"/>
            </a:xfrm>
          </p:grpSpPr>
          <p:sp>
            <p:nvSpPr>
              <p:cNvPr id="8" name="Ellipse 3"/>
              <p:cNvSpPr/>
              <p:nvPr/>
            </p:nvSpPr>
            <p:spPr>
              <a:xfrm>
                <a:off x="5799517" y="500651"/>
                <a:ext cx="3155795" cy="176746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/>
              </a:p>
            </p:txBody>
          </p:sp>
          <p:sp>
            <p:nvSpPr>
              <p:cNvPr id="9" name="Ellipse 4"/>
              <p:cNvSpPr/>
              <p:nvPr/>
            </p:nvSpPr>
            <p:spPr>
              <a:xfrm>
                <a:off x="6093108" y="709862"/>
                <a:ext cx="2622145" cy="131677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/>
              </a:p>
            </p:txBody>
          </p:sp>
          <p:pic>
            <p:nvPicPr>
              <p:cNvPr id="10" name="Picture 13" descr="F:\DMKG\MKG_Ops\Communication\Mes images\Picto 3D\ship_right.png">
                <a:hlinkClick r:id="rId2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7241797" y="496778"/>
                <a:ext cx="569740" cy="2617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1" name="Picture 12" descr="F:\DMKG\MKG_Ops\Communication\Mes images\Picto 3D\plane_right.png">
                <a:hlinkClick r:id="rId2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6734067" y="511083"/>
                <a:ext cx="429348" cy="249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2" name="Picture 18" descr="\\geac01fich1\Partage Documentation\Marketing_publication\Pictogrammes 3D\customs.png">
                <a:hlinkClick r:id="rId5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8041741" y="706712"/>
                <a:ext cx="467251" cy="128084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3" name="Image 35" descr="Image1.png">
                <a:hlinkClick r:id="rId7" action="ppaction://hlinksldjump"/>
              </p:cNvPr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</a:blip>
              <a:srcRect/>
              <a:stretch>
                <a:fillRect/>
              </a:stretch>
            </p:blipFill>
            <p:spPr bwMode="auto">
              <a:xfrm>
                <a:off x="8508991" y="992694"/>
                <a:ext cx="355258" cy="209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4" name="Picture 27" descr="H:\Pictogrammes_3D\car carrier2.png">
                <a:hlinkClick r:id="rId9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7920108" y="1999401"/>
                <a:ext cx="417577" cy="209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5" name="Picture 28" descr="H:\Pictogrammes_3D\ro_ro _right.png">
                <a:hlinkClick r:id="rId9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8352331" y="1741504"/>
                <a:ext cx="450331" cy="2411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6" name="Picture 29" descr="G:\Marketing_publication\Pictogrammes_3D\wagon.png">
                <a:hlinkClick r:id="rId9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8571921" y="1429904"/>
                <a:ext cx="475495" cy="1957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7" name="Picture 30">
                <a:hlinkClick r:id="rId13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</a:blip>
              <a:srcRect/>
              <a:stretch>
                <a:fillRect/>
              </a:stretch>
            </p:blipFill>
            <p:spPr bwMode="auto">
              <a:xfrm>
                <a:off x="7202624" y="2104085"/>
                <a:ext cx="356176" cy="2348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sp>
            <p:nvSpPr>
              <p:cNvPr id="18" name="Arc plein 14"/>
              <p:cNvSpPr/>
              <p:nvPr/>
            </p:nvSpPr>
            <p:spPr>
              <a:xfrm>
                <a:off x="5581650" y="396027"/>
                <a:ext cx="3536950" cy="2071687"/>
              </a:xfrm>
              <a:prstGeom prst="blockArc">
                <a:avLst>
                  <a:gd name="adj1" fmla="val 13956376"/>
                  <a:gd name="adj2" fmla="val 17847484"/>
                  <a:gd name="adj3" fmla="val 1534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Arc plein 15"/>
              <p:cNvSpPr/>
              <p:nvPr/>
            </p:nvSpPr>
            <p:spPr>
              <a:xfrm>
                <a:off x="5581650" y="391264"/>
                <a:ext cx="3536950" cy="2071688"/>
              </a:xfrm>
              <a:prstGeom prst="blockArc">
                <a:avLst>
                  <a:gd name="adj1" fmla="val 18516372"/>
                  <a:gd name="adj2" fmla="val 19849014"/>
                  <a:gd name="adj3" fmla="val 1353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Arc plein 16"/>
              <p:cNvSpPr/>
              <p:nvPr/>
            </p:nvSpPr>
            <p:spPr>
              <a:xfrm>
                <a:off x="5580063" y="394439"/>
                <a:ext cx="3535362" cy="2071688"/>
              </a:xfrm>
              <a:prstGeom prst="blockArc">
                <a:avLst>
                  <a:gd name="adj1" fmla="val 20195177"/>
                  <a:gd name="adj2" fmla="val 21067877"/>
                  <a:gd name="adj3" fmla="val 152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Arc plein 17"/>
              <p:cNvSpPr/>
              <p:nvPr/>
            </p:nvSpPr>
            <p:spPr>
              <a:xfrm>
                <a:off x="5583238" y="399202"/>
                <a:ext cx="3536950" cy="2071687"/>
              </a:xfrm>
              <a:prstGeom prst="blockArc">
                <a:avLst>
                  <a:gd name="adj1" fmla="val 21595242"/>
                  <a:gd name="adj2" fmla="val 3352511"/>
                  <a:gd name="adj3" fmla="val 1633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Arc plein 18"/>
              <p:cNvSpPr/>
              <p:nvPr/>
            </p:nvSpPr>
            <p:spPr>
              <a:xfrm>
                <a:off x="5592763" y="397614"/>
                <a:ext cx="3536950" cy="2071688"/>
              </a:xfrm>
              <a:prstGeom prst="blockArc">
                <a:avLst>
                  <a:gd name="adj1" fmla="val 4209678"/>
                  <a:gd name="adj2" fmla="val 6523009"/>
                  <a:gd name="adj3" fmla="val 1387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Arc plein 21"/>
              <p:cNvSpPr/>
              <p:nvPr/>
            </p:nvSpPr>
            <p:spPr>
              <a:xfrm>
                <a:off x="5589588" y="392852"/>
                <a:ext cx="3535362" cy="2071687"/>
              </a:xfrm>
              <a:prstGeom prst="blockArc">
                <a:avLst>
                  <a:gd name="adj1" fmla="val 11618527"/>
                  <a:gd name="adj2" fmla="val 13446761"/>
                  <a:gd name="adj3" fmla="val 1678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pic>
            <p:nvPicPr>
              <p:cNvPr id="24" name="Picture 15" descr="F:\DMKG\MKG_Ops\Communication\Mes images\Picto 3D\semi_trailer_right.png">
                <a:hlinkClick r:id="rId15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6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5934053" y="910159"/>
                <a:ext cx="398472" cy="2919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25" name="Picture 16" descr="F:\DMKG\MKG_Ops\Communication\Mes images\Picto 3D\lorry_right.png">
                <a:hlinkClick r:id="rId15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7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6332525" y="705915"/>
                <a:ext cx="228997" cy="204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26" name="Picture 17" descr="F:\DMKG\MKG_Ops\Communication\Mes images\Picto 3D\GEFCO centre.png">
                <a:hlinkClick r:id="rId18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9" cstate="print"/>
              <a:srcRect/>
              <a:stretch>
                <a:fillRect/>
              </a:stretch>
            </p:blipFill>
            <p:spPr bwMode="auto">
              <a:xfrm>
                <a:off x="5934053" y="1625669"/>
                <a:ext cx="361651" cy="261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27" name="Picture 26" descr="Bez názvu-2.png"/>
              <p:cNvPicPr>
                <a:picLocks noChangeAspect="1"/>
              </p:cNvPicPr>
              <p:nvPr/>
            </p:nvPicPr>
            <p:blipFill>
              <a:blip r:embed="rId20" cstate="print"/>
              <a:stretch>
                <a:fillRect/>
              </a:stretch>
            </p:blipFill>
            <p:spPr>
              <a:xfrm>
                <a:off x="6110693" y="1909514"/>
                <a:ext cx="738299" cy="358605"/>
              </a:xfrm>
              <a:prstGeom prst="rect">
                <a:avLst/>
              </a:prstGeom>
            </p:spPr>
          </p:pic>
          <p:sp>
            <p:nvSpPr>
              <p:cNvPr id="28" name="Arc 27"/>
              <p:cNvSpPr/>
              <p:nvPr/>
            </p:nvSpPr>
            <p:spPr>
              <a:xfrm rot="10800000">
                <a:off x="5619136" y="396026"/>
                <a:ext cx="3245112" cy="1963077"/>
              </a:xfrm>
              <a:prstGeom prst="arc">
                <a:avLst>
                  <a:gd name="adj1" fmla="val 17556727"/>
                  <a:gd name="adj2" fmla="val 21273928"/>
                </a:avLst>
              </a:prstGeom>
              <a:solidFill>
                <a:srgbClr val="C00000">
                  <a:alpha val="41961"/>
                </a:srgbClr>
              </a:solidFill>
              <a:ln>
                <a:solidFill>
                  <a:srgbClr val="A50021"/>
                </a:solidFill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sk-SK"/>
              </a:p>
            </p:txBody>
          </p:sp>
        </p:grpSp>
        <p:pic>
          <p:nvPicPr>
            <p:cNvPr id="7" name="Picture 2" descr="X:\Products_logo\Logistic_Solution_png\I_Logistic SolutionQFC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7188294" y="477017"/>
              <a:ext cx="1365527" cy="2199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3481203" y="3729309"/>
            <a:ext cx="3693932" cy="2733040"/>
          </a:xfrm>
          <a:prstGeom prst="rect">
            <a:avLst/>
          </a:prstGeom>
          <a:solidFill>
            <a:srgbClr val="C00000">
              <a:alpha val="70588"/>
            </a:srgb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</a:pPr>
            <a:r>
              <a:rPr lang="sk-SK" sz="1500" b="1" u="sng" kern="0" dirty="0" smtClean="0">
                <a:solidFill>
                  <a:schemeClr val="bg1"/>
                </a:solidFill>
                <a:latin typeface="+mn-lt"/>
                <a:cs typeface="+mn-cs"/>
              </a:rPr>
              <a:t>HLAVNÉ AKTIVITY</a:t>
            </a:r>
            <a:endParaRPr lang="en-GB" sz="1500" b="1" u="sng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eaLnBrk="0" hangingPunct="0">
              <a:spcBef>
                <a:spcPts val="600"/>
              </a:spcBef>
            </a:pPr>
            <a:r>
              <a:rPr lang="sk-SK" sz="1500" kern="0" dirty="0" smtClean="0">
                <a:solidFill>
                  <a:schemeClr val="bg1"/>
                </a:solidFill>
                <a:latin typeface="+mn-lt"/>
                <a:cs typeface="+mn-cs"/>
              </a:rPr>
              <a:t>Príjem a kontrola tovaru</a:t>
            </a:r>
            <a:endParaRPr lang="en-GB" sz="1500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eaLnBrk="0" hangingPunct="0">
              <a:spcBef>
                <a:spcPts val="600"/>
              </a:spcBef>
            </a:pPr>
            <a:r>
              <a:rPr lang="sk-SK" sz="1500" kern="0" dirty="0" smtClean="0">
                <a:solidFill>
                  <a:schemeClr val="bg1"/>
                </a:solidFill>
                <a:latin typeface="+mn-lt"/>
                <a:cs typeface="+mn-cs"/>
              </a:rPr>
              <a:t>Prebaľovanie a etiketovanie</a:t>
            </a:r>
            <a:endParaRPr lang="en-GB" sz="1500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eaLnBrk="0" hangingPunct="0">
              <a:spcBef>
                <a:spcPts val="600"/>
              </a:spcBef>
            </a:pPr>
            <a:r>
              <a:rPr lang="sk-SK" sz="1500" kern="0" dirty="0" smtClean="0">
                <a:solidFill>
                  <a:schemeClr val="bg1"/>
                </a:solidFill>
                <a:latin typeface="+mn-lt"/>
                <a:cs typeface="+mn-cs"/>
              </a:rPr>
              <a:t>Manažment  zásob</a:t>
            </a:r>
            <a:endParaRPr lang="en-GB" sz="1500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eaLnBrk="0" hangingPunct="0">
              <a:spcBef>
                <a:spcPts val="600"/>
              </a:spcBef>
            </a:pPr>
            <a:r>
              <a:rPr lang="en-GB" sz="1500" kern="0" dirty="0" smtClean="0">
                <a:solidFill>
                  <a:schemeClr val="bg1"/>
                </a:solidFill>
                <a:latin typeface="+mn-lt"/>
                <a:cs typeface="+mn-cs"/>
              </a:rPr>
              <a:t>Just </a:t>
            </a:r>
            <a:r>
              <a:rPr lang="en-GB" sz="1500" kern="0" dirty="0">
                <a:solidFill>
                  <a:schemeClr val="bg1"/>
                </a:solidFill>
                <a:latin typeface="+mn-lt"/>
                <a:cs typeface="+mn-cs"/>
              </a:rPr>
              <a:t>In </a:t>
            </a:r>
            <a:r>
              <a:rPr lang="en-GB" sz="1500" kern="0" dirty="0" smtClean="0">
                <a:solidFill>
                  <a:schemeClr val="bg1"/>
                </a:solidFill>
                <a:latin typeface="+mn-lt"/>
                <a:cs typeface="+mn-cs"/>
              </a:rPr>
              <a:t>Time</a:t>
            </a:r>
            <a:r>
              <a:rPr lang="sk-SK" sz="1500" kern="0" dirty="0" smtClean="0">
                <a:solidFill>
                  <a:schemeClr val="bg1"/>
                </a:solidFill>
                <a:latin typeface="+mn-lt"/>
                <a:cs typeface="+mn-cs"/>
              </a:rPr>
              <a:t> dodávky, </a:t>
            </a:r>
            <a:r>
              <a:rPr lang="sk-SK" sz="1500" kern="0" dirty="0" smtClean="0">
                <a:solidFill>
                  <a:schemeClr val="bg1"/>
                </a:solidFill>
              </a:rPr>
              <a:t>Zberná služba</a:t>
            </a:r>
            <a:endParaRPr lang="en-GB" sz="1500" kern="0" dirty="0" smtClean="0">
              <a:solidFill>
                <a:schemeClr val="bg1"/>
              </a:solidFill>
            </a:endParaRPr>
          </a:p>
          <a:p>
            <a:pPr marL="342900" indent="-342900" eaLnBrk="0" hangingPunct="0">
              <a:spcBef>
                <a:spcPts val="600"/>
              </a:spcBef>
            </a:pPr>
            <a:r>
              <a:rPr lang="sk-SK" sz="1500" kern="0" dirty="0" smtClean="0">
                <a:solidFill>
                  <a:schemeClr val="bg1"/>
                </a:solidFill>
                <a:latin typeface="+mn-lt"/>
                <a:cs typeface="+mn-cs"/>
              </a:rPr>
              <a:t>Optimalizácia tokov</a:t>
            </a:r>
          </a:p>
          <a:p>
            <a:pPr marL="342900" indent="-342900" eaLnBrk="0" hangingPunct="0">
              <a:spcBef>
                <a:spcPts val="600"/>
              </a:spcBef>
            </a:pPr>
            <a:r>
              <a:rPr lang="sk-SK" sz="1500" kern="0" dirty="0" smtClean="0">
                <a:solidFill>
                  <a:schemeClr val="bg1"/>
                </a:solidFill>
                <a:latin typeface="+mn-lt"/>
                <a:cs typeface="+mn-cs"/>
              </a:rPr>
              <a:t>Riadenie vratných obalov</a:t>
            </a:r>
          </a:p>
          <a:p>
            <a:pPr marL="342900" indent="-342900" eaLnBrk="0" hangingPunct="0">
              <a:spcBef>
                <a:spcPts val="600"/>
              </a:spcBef>
            </a:pPr>
            <a:r>
              <a:rPr lang="sk-SK" sz="1500" kern="0" dirty="0" smtClean="0">
                <a:solidFill>
                  <a:schemeClr val="bg1"/>
                </a:solidFill>
                <a:latin typeface="+mn-lt"/>
                <a:cs typeface="+mn-cs"/>
              </a:rPr>
              <a:t>Čistenie prázdnych obalov</a:t>
            </a:r>
            <a:endParaRPr lang="en-GB" sz="1500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eaLnBrk="0" hangingPunct="0">
              <a:spcBef>
                <a:spcPts val="600"/>
              </a:spcBef>
            </a:pPr>
            <a:r>
              <a:rPr lang="sk-SK" sz="1500" kern="0" dirty="0" smtClean="0">
                <a:solidFill>
                  <a:schemeClr val="bg1"/>
                </a:solidFill>
                <a:latin typeface="+mn-lt"/>
                <a:cs typeface="+mn-cs"/>
              </a:rPr>
              <a:t>Colný sklad</a:t>
            </a:r>
            <a:endParaRPr lang="en-GB" sz="1500" kern="0" dirty="0" smtClean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eaLnBrk="0" hangingPunct="0">
              <a:spcBef>
                <a:spcPts val="600"/>
              </a:spcBef>
            </a:pPr>
            <a:endParaRPr lang="en-GB" sz="1500" b="1" u="sng" kern="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</a:pPr>
            <a:endParaRPr lang="en-GB" sz="1500" b="1" u="sng" kern="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graphicFrame>
        <p:nvGraphicFramePr>
          <p:cNvPr id="34" name="Table 33"/>
          <p:cNvGraphicFramePr>
            <a:graphicFrameLocks noGrp="1"/>
          </p:cNvGraphicFramePr>
          <p:nvPr/>
        </p:nvGraphicFramePr>
        <p:xfrm>
          <a:off x="1005840" y="1417320"/>
          <a:ext cx="4023360" cy="22301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6394"/>
                <a:gridCol w="1326966"/>
              </a:tblGrid>
              <a:tr h="40502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600" b="1" u="sng" kern="0" dirty="0" smtClean="0">
                          <a:solidFill>
                            <a:schemeClr val="bg1"/>
                          </a:solidFill>
                          <a:latin typeface="+mn-lt"/>
                          <a:cs typeface="+mn-cs"/>
                        </a:rPr>
                        <a:t>LOGISTICKÁ PREVÁDZKA KECHNEC</a:t>
                      </a:r>
                      <a:endParaRPr kumimoji="0" lang="en-GB" sz="1600" b="1" i="0" u="sng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k-SK" dirty="0"/>
                    </a:p>
                  </a:txBody>
                  <a:tcPr marL="45720" marR="45720">
                    <a:solidFill>
                      <a:srgbClr val="C00000"/>
                    </a:solidFill>
                  </a:tcPr>
                </a:tc>
              </a:tr>
              <a:tr h="365020"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C00000"/>
                          </a:solidFill>
                        </a:rPr>
                        <a:t>Rozloha</a:t>
                      </a:r>
                      <a:endParaRPr lang="sk-SK" sz="1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C00000"/>
                          </a:solidFill>
                        </a:rPr>
                        <a:t>5 000 m²</a:t>
                      </a:r>
                      <a:endParaRPr lang="sk-SK" sz="1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D9D9"/>
                    </a:solidFill>
                  </a:tcPr>
                </a:tc>
              </a:tr>
              <a:tr h="365020"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C00000"/>
                          </a:solidFill>
                        </a:rPr>
                        <a:t>Počet pravidelných liniek/deň</a:t>
                      </a:r>
                      <a:endParaRPr lang="sk-SK" sz="1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C00000"/>
                          </a:solidFill>
                        </a:rPr>
                        <a:t>15</a:t>
                      </a:r>
                      <a:endParaRPr lang="sk-SK" sz="1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D9D9"/>
                    </a:solidFill>
                  </a:tcPr>
                </a:tc>
              </a:tr>
              <a:tr h="365020"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C00000"/>
                          </a:solidFill>
                        </a:rPr>
                        <a:t>Počet rámp</a:t>
                      </a:r>
                      <a:endParaRPr lang="sk-SK" sz="1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C00000"/>
                          </a:solidFill>
                        </a:rPr>
                        <a:t>2/2</a:t>
                      </a:r>
                      <a:endParaRPr lang="sk-SK" sz="1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D9D9"/>
                    </a:solidFill>
                  </a:tcPr>
                </a:tc>
              </a:tr>
              <a:tr h="365020"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C00000"/>
                          </a:solidFill>
                        </a:rPr>
                        <a:t>Počet zamestnancov</a:t>
                      </a:r>
                      <a:endParaRPr lang="sk-SK" sz="1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C00000"/>
                          </a:solidFill>
                        </a:rPr>
                        <a:t>11</a:t>
                      </a:r>
                      <a:endParaRPr lang="sk-SK" sz="1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D9D9"/>
                    </a:solidFill>
                  </a:tcPr>
                </a:tc>
              </a:tr>
              <a:tr h="365020"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C00000"/>
                          </a:solidFill>
                        </a:rPr>
                        <a:t>Kapacita skladu</a:t>
                      </a:r>
                      <a:endParaRPr lang="sk-SK" sz="1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C00000"/>
                          </a:solidFill>
                        </a:rPr>
                        <a:t>6 000 HU</a:t>
                      </a:r>
                      <a:endParaRPr lang="sk-SK" sz="1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D9D9"/>
                    </a:solidFill>
                  </a:tcPr>
                </a:tc>
              </a:tr>
            </a:tbl>
          </a:graphicData>
        </a:graphic>
      </p:graphicFrame>
      <p:pic>
        <p:nvPicPr>
          <p:cNvPr id="36" name="Picture 53" descr="Fond_01_Externe puce"/>
          <p:cNvPicPr>
            <a:picLocks noChangeAspect="1" noChangeArrowheads="1"/>
          </p:cNvPicPr>
          <p:nvPr/>
        </p:nvPicPr>
        <p:blipFill>
          <a:blip r:embed="rId22" cstate="print"/>
          <a:srcRect l="873" t="18541" r="88004" b="79376"/>
          <a:stretch>
            <a:fillRect/>
          </a:stretch>
        </p:blipFill>
        <p:spPr bwMode="auto">
          <a:xfrm>
            <a:off x="0" y="987465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53" descr="Fond_01_Externe puce"/>
          <p:cNvPicPr>
            <a:picLocks noChangeAspect="1" noChangeArrowheads="1"/>
          </p:cNvPicPr>
          <p:nvPr/>
        </p:nvPicPr>
        <p:blipFill>
          <a:blip r:embed="rId22" cstate="print"/>
          <a:srcRect l="873" t="18541" r="88004" b="79376"/>
          <a:stretch>
            <a:fillRect/>
          </a:stretch>
        </p:blipFill>
        <p:spPr bwMode="auto">
          <a:xfrm>
            <a:off x="896710" y="977784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Action Button: Home 37">
            <a:hlinkClick r:id="rId5" action="ppaction://hlinksldjump" highlightClick="1"/>
          </p:cNvPr>
          <p:cNvSpPr/>
          <p:nvPr/>
        </p:nvSpPr>
        <p:spPr>
          <a:xfrm>
            <a:off x="8633611" y="6289824"/>
            <a:ext cx="195679" cy="172525"/>
          </a:xfrm>
          <a:prstGeom prst="actionButtonHome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graphicFrame>
        <p:nvGraphicFramePr>
          <p:cNvPr id="41" name="Table 40"/>
          <p:cNvGraphicFramePr>
            <a:graphicFrameLocks noGrp="1"/>
          </p:cNvGraphicFramePr>
          <p:nvPr/>
        </p:nvGraphicFramePr>
        <p:xfrm>
          <a:off x="5328168" y="1417320"/>
          <a:ext cx="3509265" cy="1500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1855"/>
                <a:gridCol w="1157410"/>
              </a:tblGrid>
              <a:tr h="40502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600" b="1" u="sng" kern="0" dirty="0" smtClean="0">
                          <a:solidFill>
                            <a:schemeClr val="bg1"/>
                          </a:solidFill>
                          <a:latin typeface="+mn-lt"/>
                          <a:cs typeface="+mn-cs"/>
                        </a:rPr>
                        <a:t>LOGISTICKÁ PREVÁDZKA</a:t>
                      </a:r>
                      <a:r>
                        <a:rPr lang="sk-SK" sz="1600" b="1" u="sng" kern="0" baseline="0" dirty="0" smtClean="0">
                          <a:solidFill>
                            <a:schemeClr val="bg1"/>
                          </a:solidFill>
                          <a:latin typeface="+mn-lt"/>
                          <a:cs typeface="+mn-cs"/>
                        </a:rPr>
                        <a:t> </a:t>
                      </a:r>
                      <a:r>
                        <a:rPr lang="sk-SK" sz="1600" b="1" u="sng" kern="0" dirty="0" smtClean="0">
                          <a:solidFill>
                            <a:schemeClr val="bg1"/>
                          </a:solidFill>
                          <a:latin typeface="+mn-lt"/>
                          <a:cs typeface="+mn-cs"/>
                        </a:rPr>
                        <a:t>SENEC</a:t>
                      </a:r>
                      <a:endParaRPr kumimoji="0" lang="en-GB" sz="1600" b="1" i="0" u="sng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k-SK" dirty="0"/>
                    </a:p>
                  </a:txBody>
                  <a:tcPr marL="45720" marR="45720">
                    <a:solidFill>
                      <a:srgbClr val="C00000"/>
                    </a:solidFill>
                  </a:tcPr>
                </a:tc>
              </a:tr>
              <a:tr h="365020"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C00000"/>
                          </a:solidFill>
                        </a:rPr>
                        <a:t>Rozloha</a:t>
                      </a:r>
                      <a:endParaRPr lang="sk-SK" sz="1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C00000"/>
                          </a:solidFill>
                        </a:rPr>
                        <a:t>9 000</a:t>
                      </a:r>
                      <a:r>
                        <a:rPr lang="en-US" sz="140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sk-SK" sz="1400" dirty="0" smtClean="0">
                          <a:solidFill>
                            <a:srgbClr val="C00000"/>
                          </a:solidFill>
                        </a:rPr>
                        <a:t>m²</a:t>
                      </a:r>
                      <a:endParaRPr lang="sk-SK" sz="1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D9D9"/>
                    </a:solidFill>
                  </a:tcPr>
                </a:tc>
              </a:tr>
              <a:tr h="365020"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C00000"/>
                          </a:solidFill>
                        </a:rPr>
                        <a:t>Počet rámp/brán</a:t>
                      </a:r>
                      <a:endParaRPr lang="sk-SK" sz="1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C00000"/>
                          </a:solidFill>
                        </a:rPr>
                        <a:t>10/1</a:t>
                      </a:r>
                      <a:endParaRPr lang="sk-SK" sz="1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D9D9"/>
                    </a:solidFill>
                  </a:tcPr>
                </a:tc>
              </a:tr>
              <a:tr h="365020"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C00000"/>
                          </a:solidFill>
                        </a:rPr>
                        <a:t>Počet zamestnancov</a:t>
                      </a:r>
                      <a:endParaRPr lang="sk-SK" sz="1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C00000"/>
                          </a:solidFill>
                        </a:rPr>
                        <a:t>9</a:t>
                      </a:r>
                      <a:endParaRPr lang="sk-SK" sz="1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D9D9"/>
                    </a:solidFill>
                  </a:tcPr>
                </a:tc>
              </a:tr>
            </a:tbl>
          </a:graphicData>
        </a:graphic>
      </p:graphicFrame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23" cstate="print"/>
          <a:srcRect t="42831" b="14601"/>
          <a:stretch>
            <a:fillRect/>
          </a:stretch>
        </p:blipFill>
        <p:spPr bwMode="auto">
          <a:xfrm>
            <a:off x="896710" y="4606817"/>
            <a:ext cx="2527472" cy="168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3" name="Picture 42" descr="2012-05-14 08.25.14.jp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6413561" y="2917402"/>
            <a:ext cx="2645200" cy="1811553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k-SK" sz="2500" smtClean="0"/>
              <a:t>REFERENCIE</a:t>
            </a:r>
            <a:endParaRPr lang="en-GB" sz="2500" smtClean="0"/>
          </a:p>
        </p:txBody>
      </p:sp>
      <p:pic>
        <p:nvPicPr>
          <p:cNvPr id="2663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1577" y="3025647"/>
            <a:ext cx="1508971" cy="7201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6641" name="Picture 20" descr="MATTON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4032" y="5421525"/>
            <a:ext cx="1385888" cy="739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4" name="Picture 53" descr="Fond_01_Externe puce"/>
          <p:cNvPicPr>
            <a:picLocks noChangeAspect="1" noChangeArrowheads="1"/>
          </p:cNvPicPr>
          <p:nvPr/>
        </p:nvPicPr>
        <p:blipFill>
          <a:blip r:embed="rId4" cstate="print"/>
          <a:srcRect l="873" t="18541" r="88004" b="79376"/>
          <a:stretch>
            <a:fillRect/>
          </a:stretch>
        </p:blipFill>
        <p:spPr bwMode="auto">
          <a:xfrm>
            <a:off x="0" y="820738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8" name="Picture 2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86106" y="4368071"/>
            <a:ext cx="1526174" cy="439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9" name="Picture 3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09913" y="4603030"/>
            <a:ext cx="875210" cy="68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0" name="Picture 31"/>
          <p:cNvPicPr>
            <a:picLocks noChangeAspect="1" noChangeArrowheads="1"/>
          </p:cNvPicPr>
          <p:nvPr/>
        </p:nvPicPr>
        <p:blipFill>
          <a:blip r:embed="rId7" cstate="print"/>
          <a:srcRect l="3516" t="16493" r="72917" b="77083"/>
          <a:stretch>
            <a:fillRect/>
          </a:stretch>
        </p:blipFill>
        <p:spPr bwMode="auto">
          <a:xfrm>
            <a:off x="6983977" y="2482663"/>
            <a:ext cx="1838675" cy="375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2" name="Picture 29"/>
          <p:cNvPicPr>
            <a:picLocks noChangeAspect="1" noChangeArrowheads="1"/>
          </p:cNvPicPr>
          <p:nvPr/>
        </p:nvPicPr>
        <p:blipFill>
          <a:blip r:embed="rId8" cstate="print"/>
          <a:srcRect l="2327" t="33440" r="72745" b="57649"/>
          <a:stretch>
            <a:fillRect/>
          </a:stretch>
        </p:blipFill>
        <p:spPr bwMode="auto">
          <a:xfrm>
            <a:off x="1702910" y="4943149"/>
            <a:ext cx="2066670" cy="554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1" descr="Getrag-ford-logo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65584" y="1537065"/>
            <a:ext cx="1143000" cy="1143000"/>
          </a:xfrm>
          <a:prstGeom prst="rect">
            <a:avLst/>
          </a:prstGeom>
        </p:spPr>
      </p:pic>
      <p:pic>
        <p:nvPicPr>
          <p:cNvPr id="33" name="Picture 32" descr="delta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383188" y="3963288"/>
            <a:ext cx="2247900" cy="770709"/>
          </a:xfrm>
          <a:prstGeom prst="rect">
            <a:avLst/>
          </a:prstGeom>
        </p:spPr>
      </p:pic>
      <p:pic>
        <p:nvPicPr>
          <p:cNvPr id="34" name="Picture 33" descr="VW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960994" y="820738"/>
            <a:ext cx="1402579" cy="1402579"/>
          </a:xfrm>
          <a:prstGeom prst="rect">
            <a:avLst/>
          </a:prstGeom>
        </p:spPr>
      </p:pic>
      <p:pic>
        <p:nvPicPr>
          <p:cNvPr id="35" name="Picture 34" descr="Peugeot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572058" y="941427"/>
            <a:ext cx="1262380" cy="1279439"/>
          </a:xfrm>
          <a:prstGeom prst="rect">
            <a:avLst/>
          </a:prstGeom>
        </p:spPr>
      </p:pic>
      <p:pic>
        <p:nvPicPr>
          <p:cNvPr id="36" name="Picture 35" descr="Citroen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064260" y="819966"/>
            <a:ext cx="1824038" cy="1824038"/>
          </a:xfrm>
          <a:prstGeom prst="rect">
            <a:avLst/>
          </a:prstGeom>
        </p:spPr>
      </p:pic>
      <p:pic>
        <p:nvPicPr>
          <p:cNvPr id="37" name="Picture 36" descr="PSA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2774961" y="963613"/>
            <a:ext cx="2912745" cy="444062"/>
          </a:xfrm>
          <a:prstGeom prst="rect">
            <a:avLst/>
          </a:prstGeom>
        </p:spPr>
      </p:pic>
      <p:pic>
        <p:nvPicPr>
          <p:cNvPr id="38" name="Picture 37" descr="Magneti-Marelli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6186651" y="3136900"/>
            <a:ext cx="1634100" cy="826388"/>
          </a:xfrm>
          <a:prstGeom prst="rect">
            <a:avLst/>
          </a:prstGeom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998538" y="2644004"/>
            <a:ext cx="1741734" cy="72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734814" y="3136900"/>
            <a:ext cx="1327660" cy="89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973823" y="2329297"/>
            <a:ext cx="1511300" cy="608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0"/>
          <p:cNvPicPr/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166773" y="5421525"/>
            <a:ext cx="1552575" cy="58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4" descr="duropack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1932317" y="5497226"/>
            <a:ext cx="1698771" cy="829860"/>
          </a:xfrm>
          <a:prstGeom prst="rect">
            <a:avLst/>
          </a:prstGeom>
        </p:spPr>
      </p:pic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759103" y="4149924"/>
            <a:ext cx="1960245" cy="584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04D75D-DB15-4047-908A-F7041E7054B0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  <p:pic>
        <p:nvPicPr>
          <p:cNvPr id="3" name="Picture 53" descr="Fond_01_Externe puce"/>
          <p:cNvPicPr>
            <a:picLocks noChangeAspect="1" noChangeArrowheads="1"/>
          </p:cNvPicPr>
          <p:nvPr/>
        </p:nvPicPr>
        <p:blipFill>
          <a:blip r:embed="rId2" cstate="print"/>
          <a:srcRect l="873" t="18541" r="88004" b="79376"/>
          <a:stretch>
            <a:fillRect/>
          </a:stretch>
        </p:blipFill>
        <p:spPr bwMode="auto">
          <a:xfrm>
            <a:off x="-66675" y="996950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3" descr="Fond_01_Externe puce"/>
          <p:cNvPicPr>
            <a:picLocks noChangeAspect="1" noChangeArrowheads="1"/>
          </p:cNvPicPr>
          <p:nvPr/>
        </p:nvPicPr>
        <p:blipFill>
          <a:blip r:embed="rId2" cstate="print"/>
          <a:srcRect l="873" t="18541" r="88004" b="79376"/>
          <a:stretch>
            <a:fillRect/>
          </a:stretch>
        </p:blipFill>
        <p:spPr bwMode="auto">
          <a:xfrm>
            <a:off x="823913" y="989223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823912" y="161925"/>
            <a:ext cx="8010525" cy="633413"/>
          </a:xfrm>
          <a:prstGeom prst="rect">
            <a:avLst/>
          </a:prstGeom>
        </p:spPr>
        <p:txBody>
          <a:bodyPr/>
          <a:lstStyle/>
          <a:p>
            <a:pPr marL="427038" marR="0" lvl="0" indent="-427038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à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HODNOTY SPOLO</a:t>
            </a:r>
            <a:r>
              <a:rPr kumimoji="0" lang="sk-SK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ČNOSTI</a:t>
            </a:r>
            <a:r>
              <a:rPr kumimoji="0" lang="sk-SK" sz="24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GEFCO</a:t>
            </a: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6" name="Group 44"/>
          <p:cNvGrpSpPr>
            <a:grpSpLocks/>
          </p:cNvGrpSpPr>
          <p:nvPr/>
        </p:nvGrpSpPr>
        <p:grpSpPr bwMode="auto">
          <a:xfrm>
            <a:off x="5612406" y="4934197"/>
            <a:ext cx="3531594" cy="407987"/>
            <a:chOff x="3664" y="3435"/>
            <a:chExt cx="2064" cy="257"/>
          </a:xfrm>
        </p:grpSpPr>
        <p:pic>
          <p:nvPicPr>
            <p:cNvPr id="7" name="Picture 25" descr="B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64" y="3435"/>
              <a:ext cx="277" cy="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4014" y="3444"/>
              <a:ext cx="1714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85000"/>
                </a:lnSpc>
                <a:buClr>
                  <a:schemeClr val="accent2"/>
                </a:buClr>
                <a:buSzPct val="90000"/>
                <a:buFont typeface="Wingdings" pitchFamily="2" charset="2"/>
                <a:buNone/>
              </a:pPr>
              <a:r>
                <a:rPr lang="fr-FR" sz="2000" dirty="0">
                  <a:solidFill>
                    <a:schemeClr val="accent1"/>
                  </a:solidFill>
                  <a:latin typeface="DigitalSansEFOP-Medium" pitchFamily="50" charset="0"/>
                </a:rPr>
                <a:t>TRANSPAREN</a:t>
              </a:r>
              <a:r>
                <a:rPr lang="sk-SK" sz="2000" dirty="0">
                  <a:solidFill>
                    <a:schemeClr val="accent1"/>
                  </a:solidFill>
                  <a:latin typeface="DigitalSansEFOP-Medium" pitchFamily="50" charset="0"/>
                </a:rPr>
                <a:t>TNOSŤ</a:t>
              </a:r>
              <a:endParaRPr lang="fr-FR" sz="2000" dirty="0">
                <a:solidFill>
                  <a:schemeClr val="accent1"/>
                </a:solidFill>
                <a:latin typeface="DigitalSansEFOP-Medium" pitchFamily="50" charset="0"/>
              </a:endParaRPr>
            </a:p>
          </p:txBody>
        </p:sp>
      </p:grpSp>
      <p:grpSp>
        <p:nvGrpSpPr>
          <p:cNvPr id="9" name="Group 40"/>
          <p:cNvGrpSpPr>
            <a:grpSpLocks/>
          </p:cNvGrpSpPr>
          <p:nvPr/>
        </p:nvGrpSpPr>
        <p:grpSpPr bwMode="auto">
          <a:xfrm>
            <a:off x="5609231" y="1629022"/>
            <a:ext cx="3279775" cy="528637"/>
            <a:chOff x="3662" y="1289"/>
            <a:chExt cx="2066" cy="333"/>
          </a:xfrm>
        </p:grpSpPr>
        <p:sp>
          <p:nvSpPr>
            <p:cNvPr id="10" name="Rectangle 16"/>
            <p:cNvSpPr>
              <a:spLocks noChangeArrowheads="1"/>
            </p:cNvSpPr>
            <p:nvPr/>
          </p:nvSpPr>
          <p:spPr bwMode="auto">
            <a:xfrm>
              <a:off x="4014" y="1317"/>
              <a:ext cx="1714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85000"/>
                </a:lnSpc>
                <a:buClr>
                  <a:schemeClr val="accent2"/>
                </a:buClr>
                <a:buSzPct val="90000"/>
                <a:buFont typeface="Wingdings" pitchFamily="2" charset="2"/>
                <a:buNone/>
              </a:pPr>
              <a:r>
                <a:rPr lang="sk-SK" sz="2000" dirty="0">
                  <a:solidFill>
                    <a:srgbClr val="E63700"/>
                  </a:solidFill>
                  <a:latin typeface="DigitalSansEFOP-Medium" pitchFamily="50" charset="0"/>
                </a:rPr>
                <a:t>ZÁVÄZOK</a:t>
              </a:r>
              <a:endParaRPr lang="fr-FR" sz="2000" dirty="0">
                <a:solidFill>
                  <a:srgbClr val="E63700"/>
                </a:solidFill>
                <a:latin typeface="DigitalSansEFOP-Medium" pitchFamily="50" charset="0"/>
              </a:endParaRPr>
            </a:p>
          </p:txBody>
        </p:sp>
        <p:pic>
          <p:nvPicPr>
            <p:cNvPr id="11" name="Picture 32" descr="valeur_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62" y="1289"/>
              <a:ext cx="341" cy="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2" name="Group 41"/>
          <p:cNvGrpSpPr>
            <a:grpSpLocks/>
          </p:cNvGrpSpPr>
          <p:nvPr/>
        </p:nvGrpSpPr>
        <p:grpSpPr bwMode="auto">
          <a:xfrm>
            <a:off x="5645744" y="2365622"/>
            <a:ext cx="3243262" cy="642937"/>
            <a:chOff x="3685" y="1753"/>
            <a:chExt cx="2043" cy="405"/>
          </a:xfrm>
        </p:grpSpPr>
        <p:sp>
          <p:nvSpPr>
            <p:cNvPr id="13" name="Rectangle 16"/>
            <p:cNvSpPr>
              <a:spLocks noChangeArrowheads="1"/>
            </p:cNvSpPr>
            <p:nvPr/>
          </p:nvSpPr>
          <p:spPr bwMode="auto">
            <a:xfrm>
              <a:off x="4014" y="1807"/>
              <a:ext cx="1714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85000"/>
                </a:lnSpc>
                <a:buClr>
                  <a:schemeClr val="accent2"/>
                </a:buClr>
                <a:buSzPct val="90000"/>
                <a:buFont typeface="Wingdings" pitchFamily="2" charset="2"/>
                <a:buNone/>
              </a:pPr>
              <a:r>
                <a:rPr lang="sk-SK" sz="2000" dirty="0">
                  <a:solidFill>
                    <a:schemeClr val="accent2"/>
                  </a:solidFill>
                  <a:latin typeface="DigitalSansEFOP-Medium" pitchFamily="50" charset="0"/>
                </a:rPr>
                <a:t>NADŠENIE PRE SLUŽBU</a:t>
              </a:r>
              <a:endParaRPr lang="fr-FR" sz="2000" dirty="0">
                <a:solidFill>
                  <a:schemeClr val="accent2"/>
                </a:solidFill>
                <a:latin typeface="DigitalSansEFOP-Medium" pitchFamily="50" charset="0"/>
              </a:endParaRPr>
            </a:p>
          </p:txBody>
        </p:sp>
        <p:pic>
          <p:nvPicPr>
            <p:cNvPr id="14" name="Picture 33" descr="valeur_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85" y="1753"/>
              <a:ext cx="321" cy="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5583831" y="3199059"/>
            <a:ext cx="3305175" cy="482600"/>
            <a:chOff x="3646" y="2342"/>
            <a:chExt cx="2082" cy="304"/>
          </a:xfrm>
        </p:grpSpPr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014" y="2401"/>
              <a:ext cx="1714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85000"/>
                </a:lnSpc>
                <a:buClr>
                  <a:schemeClr val="accent2"/>
                </a:buClr>
                <a:buSzPct val="90000"/>
                <a:buFont typeface="Wingdings" pitchFamily="2" charset="2"/>
                <a:buNone/>
              </a:pPr>
              <a:r>
                <a:rPr lang="fr-FR" sz="2000">
                  <a:solidFill>
                    <a:schemeClr val="folHlink"/>
                  </a:solidFill>
                  <a:latin typeface="DigitalSansEFOP-Medium" pitchFamily="50" charset="0"/>
                </a:rPr>
                <a:t>SOLIDAR</a:t>
              </a:r>
              <a:r>
                <a:rPr lang="sk-SK" sz="2000">
                  <a:solidFill>
                    <a:schemeClr val="folHlink"/>
                  </a:solidFill>
                  <a:latin typeface="DigitalSansEFOP-Medium" pitchFamily="50" charset="0"/>
                </a:rPr>
                <a:t>ITA</a:t>
              </a:r>
              <a:endParaRPr lang="fr-FR" sz="2000">
                <a:solidFill>
                  <a:schemeClr val="folHlink"/>
                </a:solidFill>
                <a:latin typeface="DigitalSansEFOP-Medium" pitchFamily="50" charset="0"/>
              </a:endParaRPr>
            </a:p>
          </p:txBody>
        </p:sp>
        <p:pic>
          <p:nvPicPr>
            <p:cNvPr id="17" name="Picture 34" descr="valeu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646" y="2342"/>
              <a:ext cx="300" cy="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5553669" y="4008684"/>
            <a:ext cx="3335337" cy="557213"/>
            <a:chOff x="3627" y="2852"/>
            <a:chExt cx="2101" cy="351"/>
          </a:xfrm>
        </p:grpSpPr>
        <p:sp>
          <p:nvSpPr>
            <p:cNvPr id="19" name="Rectangle 16"/>
            <p:cNvSpPr>
              <a:spLocks noChangeArrowheads="1"/>
            </p:cNvSpPr>
            <p:nvPr/>
          </p:nvSpPr>
          <p:spPr bwMode="auto">
            <a:xfrm>
              <a:off x="4014" y="2945"/>
              <a:ext cx="1714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85000"/>
                </a:lnSpc>
                <a:buClr>
                  <a:schemeClr val="accent2"/>
                </a:buClr>
                <a:buSzPct val="90000"/>
                <a:buFont typeface="Wingdings" pitchFamily="2" charset="2"/>
                <a:buNone/>
              </a:pPr>
              <a:r>
                <a:rPr lang="fr-FR" sz="2000" dirty="0">
                  <a:solidFill>
                    <a:srgbClr val="777777"/>
                  </a:solidFill>
                  <a:latin typeface="DigitalSansEFOP-Medium" pitchFamily="50" charset="0"/>
                </a:rPr>
                <a:t>IN</a:t>
              </a:r>
              <a:r>
                <a:rPr lang="sk-SK" sz="2000" dirty="0" smtClean="0">
                  <a:solidFill>
                    <a:srgbClr val="777777"/>
                  </a:solidFill>
                  <a:latin typeface="DigitalSansEFOP-Medium" pitchFamily="50" charset="0"/>
                </a:rPr>
                <a:t>OVÁCIA</a:t>
              </a:r>
              <a:r>
                <a:rPr lang="en-GB" sz="2000" smtClean="0">
                  <a:solidFill>
                    <a:srgbClr val="777777"/>
                  </a:solidFill>
                  <a:latin typeface="DigitalSansEFOP-Medium" pitchFamily="50" charset="0"/>
                </a:rPr>
                <a:t>   </a:t>
              </a:r>
              <a:endParaRPr lang="fr-FR" sz="2000">
                <a:solidFill>
                  <a:srgbClr val="777777"/>
                </a:solidFill>
                <a:latin typeface="DigitalSansEFOP-Medium" pitchFamily="50" charset="0"/>
              </a:endParaRPr>
            </a:p>
          </p:txBody>
        </p:sp>
        <p:pic>
          <p:nvPicPr>
            <p:cNvPr id="20" name="Picture 37" descr="valeur_3_bleu"/>
            <p:cNvPicPr>
              <a:picLocks noChangeAspect="1" noChangeArrowheads="1"/>
            </p:cNvPicPr>
            <p:nvPr/>
          </p:nvPicPr>
          <p:blipFill>
            <a:blip r:embed="rId7" cstate="print">
              <a:lum bright="24000"/>
              <a:grayscl/>
            </a:blip>
            <a:srcRect/>
            <a:stretch>
              <a:fillRect/>
            </a:stretch>
          </p:blipFill>
          <p:spPr bwMode="auto">
            <a:xfrm>
              <a:off x="3627" y="2852"/>
              <a:ext cx="346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1" name="Picture 39" descr="valeurs_NEW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9443" y="1677873"/>
            <a:ext cx="4356229" cy="391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ontent Placeholder 4"/>
          <p:cNvGraphicFramePr>
            <a:graphicFrameLocks noChangeAspect="1"/>
          </p:cNvGraphicFramePr>
          <p:nvPr/>
        </p:nvGraphicFramePr>
        <p:xfrm>
          <a:off x="2273300" y="2338923"/>
          <a:ext cx="6026150" cy="2676525"/>
        </p:xfrm>
        <a:graphic>
          <a:graphicData uri="http://schemas.openxmlformats.org/presentationml/2006/ole">
            <p:oleObj spid="_x0000_s93185" name="Acrobat Document" r:id="rId3" imgW="5256000" imgH="2529000" progId="AcroExch.Document.7">
              <p:embed/>
            </p:oleObj>
          </a:graphicData>
        </a:graphic>
      </p:graphicFrame>
      <p:pic>
        <p:nvPicPr>
          <p:cNvPr id="15" name="Picture 9" descr="industrial_supplier2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9725" y="2897723"/>
            <a:ext cx="1065213" cy="70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0" descr="industrial_supplier2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8063" y="2318285"/>
            <a:ext cx="1066800" cy="70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1" descr="industrial_supplier2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0750" y="3916898"/>
            <a:ext cx="1066800" cy="70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2" descr="industrial_supplier2[1]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84700" y="4380448"/>
            <a:ext cx="1066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Oval 32"/>
          <p:cNvSpPr>
            <a:spLocks noChangeArrowheads="1"/>
          </p:cNvSpPr>
          <p:nvPr/>
        </p:nvSpPr>
        <p:spPr bwMode="auto">
          <a:xfrm>
            <a:off x="5873750" y="2851685"/>
            <a:ext cx="134938" cy="125413"/>
          </a:xfrm>
          <a:prstGeom prst="ellipse">
            <a:avLst/>
          </a:prstGeom>
          <a:solidFill>
            <a:srgbClr val="0070B8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GB" sz="1600"/>
          </a:p>
        </p:txBody>
      </p:sp>
      <p:sp>
        <p:nvSpPr>
          <p:cNvPr id="20" name="Oval 33"/>
          <p:cNvSpPr>
            <a:spLocks noChangeArrowheads="1"/>
          </p:cNvSpPr>
          <p:nvPr/>
        </p:nvSpPr>
        <p:spPr bwMode="auto">
          <a:xfrm>
            <a:off x="5356225" y="2764373"/>
            <a:ext cx="134938" cy="125412"/>
          </a:xfrm>
          <a:prstGeom prst="ellipse">
            <a:avLst/>
          </a:prstGeom>
          <a:solidFill>
            <a:srgbClr val="0070B8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GB" sz="1600"/>
          </a:p>
        </p:txBody>
      </p:sp>
      <p:sp>
        <p:nvSpPr>
          <p:cNvPr id="21" name="Oval 34"/>
          <p:cNvSpPr>
            <a:spLocks noChangeArrowheads="1"/>
          </p:cNvSpPr>
          <p:nvPr/>
        </p:nvSpPr>
        <p:spPr bwMode="auto">
          <a:xfrm>
            <a:off x="5016500" y="4316948"/>
            <a:ext cx="136525" cy="125412"/>
          </a:xfrm>
          <a:prstGeom prst="ellipse">
            <a:avLst/>
          </a:prstGeom>
          <a:solidFill>
            <a:srgbClr val="0070B8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GB" sz="1600"/>
          </a:p>
        </p:txBody>
      </p:sp>
      <p:pic>
        <p:nvPicPr>
          <p:cNvPr id="22" name="Image 3" descr="Sans titre-1.psd">
            <a:hlinkClick r:id="" action="ppaction://noaction"/>
          </p:cNvPr>
          <p:cNvPicPr>
            <a:picLocks noChangeAspect="1"/>
          </p:cNvPicPr>
          <p:nvPr/>
        </p:nvPicPr>
        <p:blipFill>
          <a:blip r:embed="rId8" cstate="print"/>
          <a:srcRect r="16873"/>
          <a:stretch>
            <a:fillRect/>
          </a:stretch>
        </p:blipFill>
        <p:spPr bwMode="auto">
          <a:xfrm>
            <a:off x="3554413" y="2359560"/>
            <a:ext cx="1228725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" name="Group 78"/>
          <p:cNvGrpSpPr>
            <a:grpSpLocks/>
          </p:cNvGrpSpPr>
          <p:nvPr/>
        </p:nvGrpSpPr>
        <p:grpSpPr bwMode="auto">
          <a:xfrm>
            <a:off x="5532438" y="1559339"/>
            <a:ext cx="2027297" cy="1517891"/>
            <a:chOff x="1145" y="1768"/>
            <a:chExt cx="1428" cy="1069"/>
          </a:xfrm>
        </p:grpSpPr>
        <p:pic>
          <p:nvPicPr>
            <p:cNvPr id="24" name="Picture 1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145" y="1768"/>
              <a:ext cx="1428" cy="10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5" name="Picture 40"/>
            <p:cNvPicPr>
              <a:picLocks noChangeAspect="1" noChangeArrowheads="1"/>
            </p:cNvPicPr>
            <p:nvPr/>
          </p:nvPicPr>
          <p:blipFill>
            <a:blip r:embed="rId10" cstate="print"/>
            <a:srcRect l="12889" t="18959" b="28114"/>
            <a:stretch>
              <a:fillRect/>
            </a:stretch>
          </p:blipFill>
          <p:spPr bwMode="auto">
            <a:xfrm>
              <a:off x="1276" y="2173"/>
              <a:ext cx="640" cy="1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</p:grpSp>
      <p:sp>
        <p:nvSpPr>
          <p:cNvPr id="26" name="Rectangle 25"/>
          <p:cNvSpPr/>
          <p:nvPr/>
        </p:nvSpPr>
        <p:spPr>
          <a:xfrm>
            <a:off x="6627008" y="3527960"/>
            <a:ext cx="1831192" cy="1236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823913" y="161925"/>
            <a:ext cx="4279900" cy="633413"/>
          </a:xfrm>
        </p:spPr>
        <p:txBody>
          <a:bodyPr/>
          <a:lstStyle/>
          <a:p>
            <a:r>
              <a:rPr lang="sk-SK" sz="2400" dirty="0" smtClean="0"/>
              <a:t>ZÁKLADNÉ INFORMÁCIE</a:t>
            </a:r>
            <a:r>
              <a:rPr lang="en-GB" sz="2400" dirty="0" smtClean="0"/>
              <a:t> </a:t>
            </a:r>
            <a:br>
              <a:rPr lang="en-GB" sz="2400" dirty="0" smtClean="0"/>
            </a:br>
            <a:r>
              <a:rPr lang="sk-SK" sz="2400" dirty="0" smtClean="0"/>
              <a:t>SKUPINA GEFCO</a:t>
            </a:r>
            <a:endParaRPr lang="en-GB" sz="2400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6939" y="1287998"/>
            <a:ext cx="4059236" cy="5052413"/>
          </a:xfrm>
          <a:solidFill>
            <a:srgbClr val="003476">
              <a:alpha val="32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sk-SK" sz="1800" b="1" dirty="0" smtClean="0">
                <a:solidFill>
                  <a:schemeClr val="bg1"/>
                </a:solidFill>
              </a:rPr>
              <a:t>JEDNA Z TOP 10 PREPRAVNÝCH </a:t>
            </a:r>
          </a:p>
          <a:p>
            <a:pPr algn="ctr"/>
            <a:r>
              <a:rPr lang="sk-SK" sz="1800" b="1" dirty="0" smtClean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sk-SK" sz="1800" b="1" dirty="0" smtClean="0">
                <a:solidFill>
                  <a:schemeClr val="bg1"/>
                </a:solidFill>
              </a:rPr>
              <a:t>LOGISTICKÝCH SKUPÍN</a:t>
            </a:r>
            <a:endParaRPr lang="en-GB" sz="1800" b="1" dirty="0" smtClean="0">
              <a:solidFill>
                <a:schemeClr val="bg1"/>
              </a:solidFill>
            </a:endParaRPr>
          </a:p>
          <a:p>
            <a:endParaRPr lang="en-GB" sz="1800" dirty="0" smtClean="0">
              <a:solidFill>
                <a:schemeClr val="bg1"/>
              </a:solidFill>
            </a:endParaRPr>
          </a:p>
          <a:p>
            <a:r>
              <a:rPr lang="sk-SK" sz="1500" dirty="0" smtClean="0">
                <a:solidFill>
                  <a:schemeClr val="bg1"/>
                </a:solidFill>
              </a:rPr>
              <a:t>ZALOŽENIE</a:t>
            </a:r>
            <a:r>
              <a:rPr lang="en-GB" sz="1500" dirty="0" smtClean="0">
                <a:solidFill>
                  <a:schemeClr val="bg1"/>
                </a:solidFill>
              </a:rPr>
              <a:t>:		1949</a:t>
            </a:r>
          </a:p>
          <a:p>
            <a:r>
              <a:rPr lang="sk-SK" sz="1500" dirty="0" smtClean="0">
                <a:solidFill>
                  <a:schemeClr val="bg1"/>
                </a:solidFill>
              </a:rPr>
              <a:t>OBRAT V 20</a:t>
            </a:r>
            <a:r>
              <a:rPr lang="en-US" sz="1500" dirty="0" smtClean="0">
                <a:solidFill>
                  <a:schemeClr val="bg1"/>
                </a:solidFill>
              </a:rPr>
              <a:t>11</a:t>
            </a:r>
            <a:r>
              <a:rPr lang="en-GB" sz="1500" dirty="0" smtClean="0">
                <a:solidFill>
                  <a:schemeClr val="bg1"/>
                </a:solidFill>
              </a:rPr>
              <a:t>:</a:t>
            </a:r>
            <a:r>
              <a:rPr lang="sk-SK" sz="1500" dirty="0" smtClean="0">
                <a:solidFill>
                  <a:schemeClr val="bg1"/>
                </a:solidFill>
              </a:rPr>
              <a:t>	</a:t>
            </a:r>
            <a:r>
              <a:rPr lang="en-GB" sz="1500" dirty="0" smtClean="0">
                <a:solidFill>
                  <a:schemeClr val="bg1"/>
                </a:solidFill>
              </a:rPr>
              <a:t>	3.8 </a:t>
            </a:r>
            <a:r>
              <a:rPr lang="sk-SK" sz="1500" dirty="0" err="1" smtClean="0">
                <a:solidFill>
                  <a:schemeClr val="bg1"/>
                </a:solidFill>
              </a:rPr>
              <a:t>mld</a:t>
            </a:r>
            <a:r>
              <a:rPr lang="en-GB" sz="1500" dirty="0" smtClean="0">
                <a:solidFill>
                  <a:schemeClr val="bg1"/>
                </a:solidFill>
              </a:rPr>
              <a:t>.€</a:t>
            </a:r>
          </a:p>
          <a:p>
            <a:r>
              <a:rPr lang="en-GB" sz="1500" dirty="0" smtClean="0">
                <a:solidFill>
                  <a:schemeClr val="bg1"/>
                </a:solidFill>
              </a:rPr>
              <a:t>OBRAT V 2012:		3.6  </a:t>
            </a:r>
            <a:r>
              <a:rPr lang="sk-SK" sz="1500" dirty="0" err="1" smtClean="0">
                <a:solidFill>
                  <a:schemeClr val="bg1"/>
                </a:solidFill>
              </a:rPr>
              <a:t>mld</a:t>
            </a:r>
            <a:r>
              <a:rPr lang="en-GB" sz="1500" dirty="0" smtClean="0">
                <a:solidFill>
                  <a:schemeClr val="bg1"/>
                </a:solidFill>
              </a:rPr>
              <a:t>.€</a:t>
            </a:r>
          </a:p>
          <a:p>
            <a:r>
              <a:rPr lang="sk-SK" sz="1500" dirty="0" smtClean="0">
                <a:solidFill>
                  <a:schemeClr val="bg1"/>
                </a:solidFill>
              </a:rPr>
              <a:t>ZASTÚPENIE</a:t>
            </a:r>
            <a:r>
              <a:rPr lang="en-GB" sz="1500" dirty="0" smtClean="0">
                <a:solidFill>
                  <a:schemeClr val="bg1"/>
                </a:solidFill>
              </a:rPr>
              <a:t>:   </a:t>
            </a:r>
            <a:r>
              <a:rPr lang="sk-SK" sz="1500" dirty="0" smtClean="0">
                <a:solidFill>
                  <a:schemeClr val="bg1"/>
                </a:solidFill>
              </a:rPr>
              <a:t>		</a:t>
            </a:r>
            <a:r>
              <a:rPr lang="en-US" sz="1500" dirty="0" smtClean="0">
                <a:solidFill>
                  <a:schemeClr val="bg1"/>
                </a:solidFill>
              </a:rPr>
              <a:t>32</a:t>
            </a:r>
            <a:r>
              <a:rPr lang="en-GB" sz="1500" dirty="0" smtClean="0">
                <a:solidFill>
                  <a:schemeClr val="bg1"/>
                </a:solidFill>
              </a:rPr>
              <a:t> </a:t>
            </a:r>
            <a:r>
              <a:rPr lang="sk-SK" sz="1500" dirty="0" smtClean="0">
                <a:solidFill>
                  <a:schemeClr val="bg1"/>
                </a:solidFill>
              </a:rPr>
              <a:t>KRAJÍN</a:t>
            </a:r>
          </a:p>
          <a:p>
            <a:r>
              <a:rPr lang="sk-SK" sz="1500" dirty="0" smtClean="0">
                <a:solidFill>
                  <a:schemeClr val="bg1"/>
                </a:solidFill>
              </a:rPr>
              <a:t>POČET POBOČIEK		330</a:t>
            </a:r>
            <a:endParaRPr lang="en-GB" sz="1500" dirty="0" smtClean="0">
              <a:solidFill>
                <a:schemeClr val="bg1"/>
              </a:solidFill>
            </a:endParaRPr>
          </a:p>
          <a:p>
            <a:r>
              <a:rPr lang="sk-SK" sz="1500" dirty="0" smtClean="0">
                <a:solidFill>
                  <a:schemeClr val="bg1"/>
                </a:solidFill>
              </a:rPr>
              <a:t>ZAMESTNANCI</a:t>
            </a:r>
            <a:r>
              <a:rPr lang="en-GB" sz="1500" dirty="0" smtClean="0">
                <a:solidFill>
                  <a:schemeClr val="bg1"/>
                </a:solidFill>
              </a:rPr>
              <a:t>:		10</a:t>
            </a:r>
            <a:r>
              <a:rPr lang="sk-SK" sz="1500" dirty="0" smtClean="0">
                <a:solidFill>
                  <a:schemeClr val="bg1"/>
                </a:solidFill>
              </a:rPr>
              <a:t> </a:t>
            </a:r>
            <a:r>
              <a:rPr lang="en-US" sz="1500" dirty="0" smtClean="0">
                <a:solidFill>
                  <a:schemeClr val="bg1"/>
                </a:solidFill>
              </a:rPr>
              <a:t>3</a:t>
            </a:r>
            <a:r>
              <a:rPr lang="sk-SK" sz="1500" dirty="0" smtClean="0">
                <a:solidFill>
                  <a:schemeClr val="bg1"/>
                </a:solidFill>
              </a:rPr>
              <a:t>00</a:t>
            </a:r>
          </a:p>
          <a:p>
            <a:r>
              <a:rPr lang="sk-SK" sz="1500" dirty="0" smtClean="0">
                <a:solidFill>
                  <a:schemeClr val="bg1"/>
                </a:solidFill>
              </a:rPr>
              <a:t>POČET NÁRODNOSTÍ:	 65</a:t>
            </a:r>
            <a:endParaRPr lang="en-GB" sz="1500" dirty="0" smtClean="0">
              <a:solidFill>
                <a:schemeClr val="bg1"/>
              </a:solidFill>
            </a:endParaRPr>
          </a:p>
          <a:p>
            <a:endParaRPr lang="en-GB" sz="1800" dirty="0" smtClean="0">
              <a:solidFill>
                <a:schemeClr val="bg1"/>
              </a:solidFill>
            </a:endParaRPr>
          </a:p>
          <a:p>
            <a:endParaRPr lang="en-GB" sz="2000" dirty="0" smtClean="0">
              <a:solidFill>
                <a:schemeClr val="bg1"/>
              </a:solidFill>
            </a:endParaRPr>
          </a:p>
          <a:p>
            <a:endParaRPr lang="en-GB" sz="2000" dirty="0" smtClean="0">
              <a:solidFill>
                <a:schemeClr val="bg1"/>
              </a:solidFill>
            </a:endParaRPr>
          </a:p>
          <a:p>
            <a:endParaRPr lang="en-GB" sz="2000" dirty="0" smtClean="0">
              <a:solidFill>
                <a:schemeClr val="bg1"/>
              </a:solidFill>
            </a:endParaRPr>
          </a:p>
          <a:p>
            <a:endParaRPr lang="en-GB" sz="2000" dirty="0" smtClean="0">
              <a:solidFill>
                <a:schemeClr val="bg1"/>
              </a:solidFill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4956175" y="149225"/>
            <a:ext cx="4251325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27038" indent="-427038" eaLnBrk="0" hangingPunct="0">
              <a:lnSpc>
                <a:spcPct val="85000"/>
              </a:lnSpc>
              <a:buClr>
                <a:schemeClr val="accent2"/>
              </a:buClr>
              <a:buSzPct val="90000"/>
              <a:buFont typeface="Wingdings" pitchFamily="2" charset="2"/>
              <a:buChar char="à"/>
            </a:pPr>
            <a:r>
              <a:rPr lang="sk-SK" sz="2400">
                <a:solidFill>
                  <a:schemeClr val="tx2"/>
                </a:solidFill>
                <a:latin typeface="DigitalSansEFOP-Medium"/>
              </a:rPr>
              <a:t>ZÁKLADNÉ INFORMÁCIE</a:t>
            </a:r>
            <a:r>
              <a:rPr lang="en-GB" sz="2400">
                <a:solidFill>
                  <a:schemeClr val="tx2"/>
                </a:solidFill>
                <a:latin typeface="DigitalSansEFOP-Medium"/>
              </a:rPr>
              <a:t> </a:t>
            </a:r>
            <a:br>
              <a:rPr lang="en-GB" sz="2400">
                <a:solidFill>
                  <a:schemeClr val="tx2"/>
                </a:solidFill>
                <a:latin typeface="DigitalSansEFOP-Medium"/>
              </a:rPr>
            </a:br>
            <a:r>
              <a:rPr lang="en-GB" sz="2400">
                <a:solidFill>
                  <a:schemeClr val="tx2"/>
                </a:solidFill>
                <a:latin typeface="DigitalSansEFOP-Medium"/>
              </a:rPr>
              <a:t>GEFCO SLOVAKIA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5016501" y="1287998"/>
            <a:ext cx="4075112" cy="5052413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  <a:alpha val="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342900" indent="-342900" algn="ctr" eaLnBrk="0" hangingPunct="0">
              <a:lnSpc>
                <a:spcPct val="90000"/>
              </a:lnSpc>
              <a:spcBef>
                <a:spcPct val="50000"/>
              </a:spcBef>
            </a:pPr>
            <a:r>
              <a:rPr lang="sk-SK" b="1" dirty="0">
                <a:solidFill>
                  <a:schemeClr val="bg1"/>
                </a:solidFill>
                <a:latin typeface="Formata Pro Regular"/>
              </a:rPr>
              <a:t>JEDNA Z TOP 10 PREPRAVNÝCH </a:t>
            </a:r>
          </a:p>
          <a:p>
            <a:pPr marL="342900" indent="-342900" algn="ctr" eaLnBrk="0" hangingPunct="0">
              <a:lnSpc>
                <a:spcPct val="90000"/>
              </a:lnSpc>
              <a:spcBef>
                <a:spcPct val="50000"/>
              </a:spcBef>
            </a:pPr>
            <a:r>
              <a:rPr lang="sk-SK" b="1" dirty="0">
                <a:solidFill>
                  <a:schemeClr val="bg1"/>
                </a:solidFill>
                <a:latin typeface="Formata Pro Regular"/>
              </a:rPr>
              <a:t>&amp;</a:t>
            </a:r>
          </a:p>
          <a:p>
            <a:pPr marL="342900" indent="-342900" algn="ctr" eaLnBrk="0" hangingPunct="0">
              <a:lnSpc>
                <a:spcPct val="90000"/>
              </a:lnSpc>
              <a:spcBef>
                <a:spcPct val="50000"/>
              </a:spcBef>
            </a:pPr>
            <a:r>
              <a:rPr lang="sk-SK" b="1" dirty="0">
                <a:solidFill>
                  <a:schemeClr val="bg1"/>
                </a:solidFill>
                <a:latin typeface="Formata Pro Regular"/>
              </a:rPr>
              <a:t>LOGISTICKÝCH SKUPÍN NA SLOVENSKU</a:t>
            </a:r>
            <a:endParaRPr lang="en-GB" dirty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>
              <a:lnSpc>
                <a:spcPct val="120000"/>
              </a:lnSpc>
              <a:spcBef>
                <a:spcPct val="50000"/>
              </a:spcBef>
            </a:pPr>
            <a:r>
              <a:rPr lang="sk-SK" sz="1500" dirty="0">
                <a:solidFill>
                  <a:schemeClr val="bg1"/>
                </a:solidFill>
                <a:latin typeface="Formata Pro Regular"/>
              </a:rPr>
              <a:t>ZALOŽENIE</a:t>
            </a:r>
            <a:r>
              <a:rPr lang="en-GB" sz="1500" dirty="0">
                <a:solidFill>
                  <a:schemeClr val="bg1"/>
                </a:solidFill>
                <a:latin typeface="Formata Pro Regular"/>
              </a:rPr>
              <a:t>:	</a:t>
            </a:r>
            <a:r>
              <a:rPr lang="sk-SK" sz="1500" dirty="0">
                <a:solidFill>
                  <a:schemeClr val="bg1"/>
                </a:solidFill>
                <a:latin typeface="Formata Pro Regular"/>
              </a:rPr>
              <a:t>        </a:t>
            </a:r>
            <a:r>
              <a:rPr lang="en-GB" sz="1500" dirty="0">
                <a:solidFill>
                  <a:schemeClr val="bg1"/>
                </a:solidFill>
                <a:latin typeface="Formata Pro Regular"/>
              </a:rPr>
              <a:t>2004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</a:pPr>
            <a:r>
              <a:rPr lang="sk-SK" sz="1500" dirty="0">
                <a:solidFill>
                  <a:schemeClr val="bg1"/>
                </a:solidFill>
                <a:latin typeface="Formata Pro Regular"/>
              </a:rPr>
              <a:t>OBRAT V </a:t>
            </a:r>
            <a:r>
              <a:rPr lang="sk-SK" sz="1500" dirty="0" smtClean="0">
                <a:solidFill>
                  <a:schemeClr val="bg1"/>
                </a:solidFill>
                <a:latin typeface="Formata Pro Regular"/>
              </a:rPr>
              <a:t>20</a:t>
            </a:r>
            <a:r>
              <a:rPr lang="en-US" sz="1500" dirty="0" smtClean="0">
                <a:solidFill>
                  <a:schemeClr val="bg1"/>
                </a:solidFill>
                <a:latin typeface="Formata Pro Regular"/>
              </a:rPr>
              <a:t>1</a:t>
            </a:r>
            <a:r>
              <a:rPr lang="sk-SK" sz="1500" dirty="0" smtClean="0">
                <a:solidFill>
                  <a:schemeClr val="bg1"/>
                </a:solidFill>
                <a:latin typeface="Formata Pro Regular"/>
              </a:rPr>
              <a:t>1</a:t>
            </a:r>
            <a:r>
              <a:rPr lang="en-GB" sz="1500" dirty="0" smtClean="0">
                <a:solidFill>
                  <a:schemeClr val="bg1"/>
                </a:solidFill>
                <a:latin typeface="Formata Pro Regular"/>
              </a:rPr>
              <a:t>:</a:t>
            </a:r>
            <a:r>
              <a:rPr lang="sk-SK" sz="1500" dirty="0">
                <a:solidFill>
                  <a:schemeClr val="bg1"/>
                </a:solidFill>
                <a:latin typeface="Formata Pro Regular"/>
              </a:rPr>
              <a:t>	        </a:t>
            </a:r>
            <a:r>
              <a:rPr lang="sk-SK" sz="1500" dirty="0" smtClean="0">
                <a:solidFill>
                  <a:schemeClr val="bg1"/>
                </a:solidFill>
                <a:latin typeface="Formata Pro Regular"/>
              </a:rPr>
              <a:t>80</a:t>
            </a:r>
            <a:r>
              <a:rPr lang="en-GB" sz="1500" dirty="0" smtClean="0">
                <a:solidFill>
                  <a:schemeClr val="bg1"/>
                </a:solidFill>
                <a:latin typeface="Formata Pro Regular"/>
              </a:rPr>
              <a:t>.</a:t>
            </a:r>
            <a:r>
              <a:rPr lang="sk-SK" sz="1500" dirty="0" smtClean="0">
                <a:solidFill>
                  <a:schemeClr val="bg1"/>
                </a:solidFill>
                <a:latin typeface="Formata Pro Regular"/>
              </a:rPr>
              <a:t>8</a:t>
            </a:r>
            <a:r>
              <a:rPr lang="en-GB" sz="1500" dirty="0" smtClean="0">
                <a:solidFill>
                  <a:schemeClr val="bg1"/>
                </a:solidFill>
                <a:latin typeface="Formata Pro Regular"/>
              </a:rPr>
              <a:t> mil</a:t>
            </a:r>
            <a:r>
              <a:rPr lang="en-GB" sz="1500" dirty="0">
                <a:solidFill>
                  <a:schemeClr val="bg1"/>
                </a:solidFill>
                <a:latin typeface="Formata Pro Regular"/>
              </a:rPr>
              <a:t>.€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GB" sz="1500" dirty="0">
                <a:solidFill>
                  <a:schemeClr val="bg1"/>
                </a:solidFill>
                <a:latin typeface="Formata Pro Regular"/>
              </a:rPr>
              <a:t>OBRAT V </a:t>
            </a:r>
            <a:r>
              <a:rPr lang="en-GB" sz="1500" dirty="0" smtClean="0">
                <a:solidFill>
                  <a:schemeClr val="bg1"/>
                </a:solidFill>
                <a:latin typeface="Formata Pro Regular"/>
              </a:rPr>
              <a:t>201</a:t>
            </a:r>
            <a:r>
              <a:rPr lang="sk-SK" sz="1500" dirty="0" smtClean="0">
                <a:solidFill>
                  <a:schemeClr val="bg1"/>
                </a:solidFill>
                <a:latin typeface="Formata Pro Regular"/>
              </a:rPr>
              <a:t>2</a:t>
            </a:r>
            <a:r>
              <a:rPr lang="en-GB" sz="1500" dirty="0" smtClean="0">
                <a:solidFill>
                  <a:schemeClr val="bg1"/>
                </a:solidFill>
                <a:latin typeface="Formata Pro Regular"/>
              </a:rPr>
              <a:t>:</a:t>
            </a:r>
            <a:r>
              <a:rPr lang="en-GB" sz="1500" dirty="0">
                <a:solidFill>
                  <a:schemeClr val="bg1"/>
                </a:solidFill>
                <a:latin typeface="Formata Pro Regular"/>
              </a:rPr>
              <a:t>	        </a:t>
            </a:r>
            <a:r>
              <a:rPr lang="sk-SK" sz="1500" dirty="0" smtClean="0">
                <a:solidFill>
                  <a:schemeClr val="bg1"/>
                </a:solidFill>
                <a:latin typeface="Formata Pro Regular"/>
              </a:rPr>
              <a:t>94</a:t>
            </a:r>
            <a:r>
              <a:rPr lang="en-GB" sz="1500" dirty="0" smtClean="0">
                <a:solidFill>
                  <a:schemeClr val="bg1"/>
                </a:solidFill>
                <a:latin typeface="Formata Pro Regular"/>
              </a:rPr>
              <a:t>.</a:t>
            </a:r>
            <a:r>
              <a:rPr lang="sk-SK" sz="1500" dirty="0" smtClean="0">
                <a:solidFill>
                  <a:schemeClr val="bg1"/>
                </a:solidFill>
                <a:latin typeface="Formata Pro Regular"/>
              </a:rPr>
              <a:t>5</a:t>
            </a:r>
            <a:r>
              <a:rPr lang="en-GB" sz="1500" dirty="0" smtClean="0">
                <a:solidFill>
                  <a:schemeClr val="bg1"/>
                </a:solidFill>
                <a:latin typeface="Formata Pro Regular"/>
              </a:rPr>
              <a:t> mil</a:t>
            </a:r>
            <a:r>
              <a:rPr lang="en-GB" sz="1500" dirty="0">
                <a:solidFill>
                  <a:schemeClr val="bg1"/>
                </a:solidFill>
                <a:latin typeface="Formata Pro Regular"/>
              </a:rPr>
              <a:t>.€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</a:pPr>
            <a:r>
              <a:rPr lang="sk-SK" sz="1500" dirty="0">
                <a:solidFill>
                  <a:schemeClr val="bg1"/>
                </a:solidFill>
                <a:latin typeface="Formata Pro Regular"/>
              </a:rPr>
              <a:t>ZAMESTNANCI</a:t>
            </a:r>
            <a:r>
              <a:rPr lang="en-GB" sz="1500" dirty="0">
                <a:solidFill>
                  <a:schemeClr val="bg1"/>
                </a:solidFill>
                <a:latin typeface="Formata Pro Regular"/>
              </a:rPr>
              <a:t>	</a:t>
            </a:r>
            <a:r>
              <a:rPr lang="sk-SK" sz="1500" dirty="0">
                <a:solidFill>
                  <a:schemeClr val="bg1"/>
                </a:solidFill>
                <a:latin typeface="Formata Pro Regular"/>
              </a:rPr>
              <a:t>        </a:t>
            </a:r>
            <a:r>
              <a:rPr lang="en-GB" sz="1500" dirty="0" smtClean="0">
                <a:solidFill>
                  <a:schemeClr val="bg1"/>
                </a:solidFill>
                <a:latin typeface="Formata Pro Regular"/>
              </a:rPr>
              <a:t>42</a:t>
            </a:r>
            <a:r>
              <a:rPr lang="sk-SK" sz="1500" dirty="0" smtClean="0">
                <a:solidFill>
                  <a:schemeClr val="bg1"/>
                </a:solidFill>
                <a:latin typeface="Formata Pro Regular"/>
              </a:rPr>
              <a:t>5</a:t>
            </a:r>
            <a:endParaRPr lang="en-GB" sz="1500" dirty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</a:pPr>
            <a:r>
              <a:rPr lang="sk-SK" sz="1500" dirty="0">
                <a:solidFill>
                  <a:schemeClr val="bg1"/>
                </a:solidFill>
                <a:latin typeface="Formata Pro Regular"/>
              </a:rPr>
              <a:t>POBOČKY</a:t>
            </a:r>
            <a:r>
              <a:rPr lang="en-GB" sz="1500" dirty="0">
                <a:solidFill>
                  <a:schemeClr val="bg1"/>
                </a:solidFill>
                <a:latin typeface="Formata Pro Regular"/>
              </a:rPr>
              <a:t>:	</a:t>
            </a:r>
            <a:r>
              <a:rPr lang="sk-SK" sz="1500" dirty="0">
                <a:solidFill>
                  <a:schemeClr val="bg1"/>
                </a:solidFill>
                <a:latin typeface="Formata Pro Regular"/>
              </a:rPr>
              <a:t>        </a:t>
            </a:r>
            <a:r>
              <a:rPr lang="sk-SK" sz="1500" dirty="0" smtClean="0">
                <a:solidFill>
                  <a:schemeClr val="bg1"/>
                </a:solidFill>
                <a:latin typeface="Formata Pro Regular"/>
              </a:rPr>
              <a:t>BRATISLAVA</a:t>
            </a:r>
            <a:r>
              <a:rPr lang="sk-SK" sz="1500" dirty="0">
                <a:solidFill>
                  <a:schemeClr val="bg1"/>
                </a:solidFill>
                <a:latin typeface="Formata Pro Regular"/>
              </a:rPr>
              <a:t>		        </a:t>
            </a:r>
            <a:r>
              <a:rPr lang="en-US" sz="1500" dirty="0" smtClean="0">
                <a:solidFill>
                  <a:schemeClr val="bg1"/>
                </a:solidFill>
                <a:latin typeface="Formata Pro Regular"/>
              </a:rPr>
              <a:t>	        </a:t>
            </a:r>
            <a:r>
              <a:rPr lang="sk-SK" sz="1500" dirty="0" smtClean="0">
                <a:solidFill>
                  <a:schemeClr val="bg1"/>
                </a:solidFill>
                <a:latin typeface="Formata Pro Regular"/>
              </a:rPr>
              <a:t>TRNAVA </a:t>
            </a:r>
            <a:r>
              <a:rPr lang="sk-SK" sz="1500" dirty="0">
                <a:solidFill>
                  <a:schemeClr val="bg1"/>
                </a:solidFill>
                <a:latin typeface="Formata Pro Regular"/>
              </a:rPr>
              <a:t>			        K</a:t>
            </a:r>
            <a:r>
              <a:rPr lang="en-GB" sz="1500" dirty="0">
                <a:solidFill>
                  <a:schemeClr val="bg1"/>
                </a:solidFill>
                <a:latin typeface="Formata Pro Regular"/>
              </a:rPr>
              <a:t>ECHNEC</a:t>
            </a:r>
            <a:r>
              <a:rPr lang="sk-SK" sz="1500" dirty="0">
                <a:solidFill>
                  <a:schemeClr val="bg1"/>
                </a:solidFill>
                <a:latin typeface="Formata Pro Regular"/>
              </a:rPr>
              <a:t> 			        ŽILINA</a:t>
            </a:r>
            <a:endParaRPr lang="en-GB" sz="1500" dirty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/>
            <a:r>
              <a:rPr lang="en-GB" sz="1500" dirty="0">
                <a:solidFill>
                  <a:schemeClr val="bg1"/>
                </a:solidFill>
                <a:latin typeface="Formata Pro Regular"/>
              </a:rPr>
              <a:t>			        </a:t>
            </a:r>
            <a:r>
              <a:rPr lang="en-GB" sz="1500" dirty="0" smtClean="0">
                <a:solidFill>
                  <a:schemeClr val="bg1"/>
                </a:solidFill>
                <a:latin typeface="Formata Pro Regular"/>
              </a:rPr>
              <a:t>POPRAD</a:t>
            </a:r>
          </a:p>
          <a:p>
            <a:pPr marL="342900" indent="-342900" eaLnBrk="0" hangingPunct="0"/>
            <a:r>
              <a:rPr lang="en-GB" sz="1500" dirty="0" smtClean="0">
                <a:solidFill>
                  <a:schemeClr val="bg1"/>
                </a:solidFill>
                <a:latin typeface="Formata Pro Regular"/>
              </a:rPr>
              <a:t>			        SENEC</a:t>
            </a:r>
            <a:endParaRPr lang="sk-SK" sz="1500" dirty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</a:pPr>
            <a:r>
              <a:rPr lang="sk-SK" sz="1500" dirty="0">
                <a:solidFill>
                  <a:schemeClr val="bg1"/>
                </a:solidFill>
                <a:latin typeface="Formata Pro Regular"/>
              </a:rPr>
              <a:t>CERTIFIKÁTY:</a:t>
            </a:r>
            <a:r>
              <a:rPr lang="sk-SK" sz="1500" b="1" dirty="0">
                <a:solidFill>
                  <a:schemeClr val="bg1"/>
                </a:solidFill>
                <a:latin typeface="Formata Pro Regular"/>
              </a:rPr>
              <a:t>	         </a:t>
            </a:r>
            <a:r>
              <a:rPr lang="sk-SK" sz="1500" dirty="0">
                <a:solidFill>
                  <a:schemeClr val="bg1"/>
                </a:solidFill>
                <a:latin typeface="Formata Pro Regular"/>
              </a:rPr>
              <a:t>ISO </a:t>
            </a:r>
            <a:r>
              <a:rPr lang="sk-SK" sz="1500" dirty="0" smtClean="0">
                <a:solidFill>
                  <a:schemeClr val="bg1"/>
                </a:solidFill>
                <a:latin typeface="Formata Pro Regular"/>
              </a:rPr>
              <a:t>9001:2008</a:t>
            </a:r>
            <a:endParaRPr lang="sk-SK" sz="1500" dirty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sk-SK" sz="1500" dirty="0">
                <a:solidFill>
                  <a:schemeClr val="bg1"/>
                </a:solidFill>
                <a:latin typeface="Formata Pro Regular"/>
              </a:rPr>
              <a:t>			         ISO 14001:2004</a:t>
            </a:r>
            <a:endParaRPr lang="en-GB" sz="1500" dirty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</a:pPr>
            <a:endParaRPr lang="en-GB" sz="2000" dirty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</a:pPr>
            <a:endParaRPr lang="en-GB" sz="2000" dirty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</a:pPr>
            <a:endParaRPr lang="en-GB" sz="2000" dirty="0">
              <a:solidFill>
                <a:schemeClr val="bg1"/>
              </a:solidFill>
              <a:latin typeface="Formata Pro Regular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50000"/>
              </a:spcBef>
            </a:pPr>
            <a:endParaRPr lang="en-GB" sz="2000" dirty="0">
              <a:solidFill>
                <a:schemeClr val="bg1"/>
              </a:solidFill>
              <a:latin typeface="Formata Pro Regular"/>
            </a:endParaRPr>
          </a:p>
        </p:txBody>
      </p:sp>
      <p:pic>
        <p:nvPicPr>
          <p:cNvPr id="9228" name="Picture 53" descr="Fond_01_Externe puce"/>
          <p:cNvPicPr>
            <a:picLocks noChangeAspect="1" noChangeArrowheads="1"/>
          </p:cNvPicPr>
          <p:nvPr/>
        </p:nvPicPr>
        <p:blipFill>
          <a:blip r:embed="rId11" cstate="print"/>
          <a:srcRect l="873" t="18541" r="88004" b="79376"/>
          <a:stretch>
            <a:fillRect/>
          </a:stretch>
        </p:blipFill>
        <p:spPr bwMode="auto">
          <a:xfrm>
            <a:off x="-66675" y="996950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3" descr="Fond_01_Externe puce"/>
          <p:cNvPicPr>
            <a:picLocks noChangeAspect="1" noChangeArrowheads="1"/>
          </p:cNvPicPr>
          <p:nvPr/>
        </p:nvPicPr>
        <p:blipFill>
          <a:blip r:embed="rId11" cstate="print"/>
          <a:srcRect l="873" t="18541" r="88004" b="79376"/>
          <a:stretch>
            <a:fillRect/>
          </a:stretch>
        </p:blipFill>
        <p:spPr bwMode="auto">
          <a:xfrm>
            <a:off x="823913" y="989223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C 0.00955 0.00972 0.03316 0.03148 0.04583 0.04792 C 0.05868 0.06435 0.07587 0.08194 0.07691 0.09861 C 0.07812 0.11528 0.06701 0.13125 0.0526 0.14861 C 0.03802 0.16597 0.01059 0.19051 -0.00955 0.20347 C -0.02969 0.21644 -0.04115 0.22245 -0.06841 0.22708 C -0.09549 0.23171 -0.13646 0.23773 -0.17275 0.23194 C -0.20886 0.22616 -0.25799 0.20995 -0.28646 0.19236 C -0.31493 0.17477 -0.33351 0.1463 -0.3441 0.12569 C -0.35452 0.10509 -0.35417 0.08495 -0.34966 0.06806 C -0.34497 0.05116 -0.33073 0.03495 -0.3158 0.02431 C -0.30087 0.01366 -0.29167 0.01065 -0.25972 0.00486 C -0.22778 -0.00093 -0.16059 -0.00694 -0.12379 -0.01042 C -0.08716 -0.01389 -0.05747 -0.01667 -0.03906 -0.01667 C -0.02049 -0.01667 -0.01893 -0.01319 -0.01233 -0.01042 C -0.00591 -0.00764 -0.00955 -0.00972 2.5E-6 0 Z " pathEditMode="relative" rAng="0" ptsTypes="aaaaaaaaaaaaaaaa">
                                      <p:cBhvr>
                                        <p:cTn id="6" dur="6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" y="11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11111E-6 C 0.0059 0.00208 0.01684 -0.00046 0.00607 0.01528 C -0.00452 0.03102 -0.04219 0.07153 -0.06459 0.09375 C -0.08698 0.11597 -0.10243 0.13264 -0.12847 0.14861 C -0.15452 0.16458 -0.19601 0.18658 -0.22101 0.18958 C -0.24601 0.19259 -0.26459 0.1787 -0.27882 0.16667 C -0.29288 0.15463 -0.30226 0.13218 -0.30625 0.11667 C -0.31007 0.10116 -0.30972 0.08658 -0.30295 0.07292 C -0.29601 0.05926 -0.28663 0.04375 -0.26424 0.03403 C -0.24167 0.02431 -0.2059 0.01991 -0.16875 0.01482 C -0.13143 0.00972 -0.0684 0.00602 -0.04045 0.00347 C -0.01233 0.00093 -0.00851 0.0007 1.94444E-6 -1.11111E-6 Z " pathEditMode="relative" rAng="0" ptsTypes="aaaaaaaaaaaa">
                                      <p:cBhvr>
                                        <p:cTn id="8" dur="6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" y="9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2 -0.00024 C 0.01128 -0.03588 0.04913 -0.17014 0.06163 -0.21482 " pathEditMode="relative" rAng="0" ptsTypes="aa">
                                      <p:cBhvr>
                                        <p:cTn id="10" dur="6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-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1039" y="517585"/>
            <a:ext cx="7836911" cy="4442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18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31EDBB-3A92-4A66-9B17-14365B5BDA19}" type="slidenum">
              <a:rPr lang="fr-FR" smtClean="0">
                <a:latin typeface="Arial" pitchFamily="34" charset="0"/>
              </a:rPr>
              <a:pPr>
                <a:defRPr/>
              </a:pPr>
              <a:t>4</a:t>
            </a:fld>
            <a:endParaRPr lang="fr-FR" smtClean="0">
              <a:latin typeface="Arial" pitchFamily="34" charset="0"/>
            </a:endParaRPr>
          </a:p>
        </p:txBody>
      </p:sp>
      <p:sp>
        <p:nvSpPr>
          <p:cNvPr id="10243" name="Espace réservé de la date 3"/>
          <p:cNvSpPr>
            <a:spLocks noGrp="1"/>
          </p:cNvSpPr>
          <p:nvPr>
            <p:ph type="dt" sz="quarter" idx="4294967295"/>
          </p:nvPr>
        </p:nvSpPr>
        <p:spPr bwMode="auto">
          <a:xfrm>
            <a:off x="1276350" y="6500813"/>
            <a:ext cx="747713" cy="201612"/>
          </a:xfrm>
          <a:prstGeom prst="rect">
            <a:avLst/>
          </a:prstGeom>
          <a:solidFill>
            <a:schemeClr val="bg1"/>
          </a:solidFill>
          <a:ln algn="ctr">
            <a:miter lim="800000"/>
            <a:headEnd/>
            <a:tailEnd/>
          </a:ln>
        </p:spPr>
        <p:txBody>
          <a:bodyPr lIns="18000" rIns="18000" anchor="ctr"/>
          <a:lstStyle/>
          <a:p>
            <a:fld id="{B96D4EC5-2F10-47D7-A510-2B46AFFC1F82}" type="datetime1">
              <a:rPr lang="fr-FR" sz="900">
                <a:solidFill>
                  <a:schemeClr val="hlink"/>
                </a:solidFill>
              </a:rPr>
              <a:pPr/>
              <a:t>08/04/2013</a:t>
            </a:fld>
            <a:endParaRPr lang="fr-FR" sz="900">
              <a:solidFill>
                <a:schemeClr val="hlink"/>
              </a:solidFill>
            </a:endParaRPr>
          </a:p>
        </p:txBody>
      </p:sp>
      <p:sp>
        <p:nvSpPr>
          <p:cNvPr id="10246" name="Text Box 11"/>
          <p:cNvSpPr txBox="1">
            <a:spLocks noChangeArrowheads="1"/>
          </p:cNvSpPr>
          <p:nvPr/>
        </p:nvSpPr>
        <p:spPr bwMode="auto">
          <a:xfrm>
            <a:off x="1711325" y="3548063"/>
            <a:ext cx="1295400" cy="340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1828800">
              <a:spcBef>
                <a:spcPct val="50000"/>
              </a:spcBef>
            </a:pPr>
            <a:r>
              <a:rPr lang="fr-FR" sz="1600">
                <a:solidFill>
                  <a:schemeClr val="tx2"/>
                </a:solidFill>
                <a:latin typeface="Formata Pro Regular"/>
              </a:rPr>
              <a:t>P</a:t>
            </a:r>
            <a:r>
              <a:rPr lang="sk-SK" sz="1600">
                <a:solidFill>
                  <a:schemeClr val="tx2"/>
                </a:solidFill>
                <a:latin typeface="Formata Pro Regular"/>
              </a:rPr>
              <a:t>artneri</a:t>
            </a:r>
            <a:endParaRPr lang="fr-FR" sz="1600" i="1">
              <a:solidFill>
                <a:schemeClr val="tx2"/>
              </a:solidFill>
              <a:latin typeface="Formata Pro Regular"/>
            </a:endParaRPr>
          </a:p>
        </p:txBody>
      </p:sp>
      <p:sp>
        <p:nvSpPr>
          <p:cNvPr id="10247" name="Rectangle 12"/>
          <p:cNvSpPr>
            <a:spLocks noChangeArrowheads="1"/>
          </p:cNvSpPr>
          <p:nvPr/>
        </p:nvSpPr>
        <p:spPr bwMode="auto">
          <a:xfrm>
            <a:off x="1509713" y="3605213"/>
            <a:ext cx="207962" cy="195262"/>
          </a:xfrm>
          <a:prstGeom prst="rect">
            <a:avLst/>
          </a:prstGeom>
          <a:solidFill>
            <a:srgbClr val="BDCE3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>
              <a:solidFill>
                <a:schemeClr val="tx2"/>
              </a:solidFill>
            </a:endParaRPr>
          </a:p>
        </p:txBody>
      </p:sp>
      <p:sp>
        <p:nvSpPr>
          <p:cNvPr id="10248" name="Rectangle 13"/>
          <p:cNvSpPr>
            <a:spLocks noChangeArrowheads="1"/>
          </p:cNvSpPr>
          <p:nvPr/>
        </p:nvSpPr>
        <p:spPr bwMode="auto">
          <a:xfrm>
            <a:off x="1509713" y="3292475"/>
            <a:ext cx="207962" cy="19526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>
              <a:solidFill>
                <a:schemeClr val="tx2"/>
              </a:solidFill>
            </a:endParaRPr>
          </a:p>
        </p:txBody>
      </p:sp>
      <p:sp>
        <p:nvSpPr>
          <p:cNvPr id="10249" name="Text Box 14"/>
          <p:cNvSpPr txBox="1">
            <a:spLocks noChangeArrowheads="1"/>
          </p:cNvSpPr>
          <p:nvPr/>
        </p:nvSpPr>
        <p:spPr bwMode="auto">
          <a:xfrm>
            <a:off x="1711325" y="3235325"/>
            <a:ext cx="1295400" cy="340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1828800">
              <a:spcBef>
                <a:spcPct val="50000"/>
              </a:spcBef>
            </a:pPr>
            <a:r>
              <a:rPr lang="sk-SK" sz="1600" dirty="0">
                <a:solidFill>
                  <a:schemeClr val="tx2"/>
                </a:solidFill>
                <a:latin typeface="Formata Pro Regular"/>
              </a:rPr>
              <a:t>Pobočky</a:t>
            </a:r>
            <a:endParaRPr lang="fr-FR" sz="1600" i="1" dirty="0">
              <a:solidFill>
                <a:schemeClr val="tx2"/>
              </a:solidFill>
              <a:latin typeface="Formata Pro Regular"/>
            </a:endParaRPr>
          </a:p>
        </p:txBody>
      </p:sp>
      <p:grpSp>
        <p:nvGrpSpPr>
          <p:cNvPr id="3" name="Group 43"/>
          <p:cNvGrpSpPr>
            <a:grpSpLocks/>
          </p:cNvGrpSpPr>
          <p:nvPr/>
        </p:nvGrpSpPr>
        <p:grpSpPr bwMode="auto">
          <a:xfrm>
            <a:off x="1290638" y="5168900"/>
            <a:ext cx="2162175" cy="1284288"/>
            <a:chOff x="1542" y="0"/>
            <a:chExt cx="13819" cy="6337"/>
          </a:xfrm>
        </p:grpSpPr>
        <p:sp>
          <p:nvSpPr>
            <p:cNvPr id="10277" name="Rectangle 44"/>
            <p:cNvSpPr>
              <a:spLocks noChangeArrowheads="1"/>
            </p:cNvSpPr>
            <p:nvPr/>
          </p:nvSpPr>
          <p:spPr bwMode="auto">
            <a:xfrm>
              <a:off x="1542" y="4321"/>
              <a:ext cx="13819" cy="2016"/>
            </a:xfrm>
            <a:prstGeom prst="rect">
              <a:avLst/>
            </a:prstGeom>
            <a:gradFill rotWithShape="1">
              <a:gsLst>
                <a:gs pos="0">
                  <a:srgbClr val="DCEDF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0278" name="Rectangle 45"/>
            <p:cNvSpPr>
              <a:spLocks noChangeArrowheads="1"/>
            </p:cNvSpPr>
            <p:nvPr/>
          </p:nvSpPr>
          <p:spPr bwMode="auto">
            <a:xfrm>
              <a:off x="1542" y="0"/>
              <a:ext cx="13819" cy="4321"/>
            </a:xfrm>
            <a:prstGeom prst="rect">
              <a:avLst/>
            </a:prstGeom>
            <a:solidFill>
              <a:srgbClr val="DCEDFD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  <p:grpSp>
        <p:nvGrpSpPr>
          <p:cNvPr id="4" name="Group 47"/>
          <p:cNvGrpSpPr>
            <a:grpSpLocks/>
          </p:cNvGrpSpPr>
          <p:nvPr/>
        </p:nvGrpSpPr>
        <p:grpSpPr bwMode="auto">
          <a:xfrm>
            <a:off x="3551238" y="5168900"/>
            <a:ext cx="2006600" cy="1284288"/>
            <a:chOff x="1542" y="0"/>
            <a:chExt cx="13819" cy="6337"/>
          </a:xfrm>
        </p:grpSpPr>
        <p:sp>
          <p:nvSpPr>
            <p:cNvPr id="10275" name="Rectangle 48"/>
            <p:cNvSpPr>
              <a:spLocks noChangeArrowheads="1"/>
            </p:cNvSpPr>
            <p:nvPr/>
          </p:nvSpPr>
          <p:spPr bwMode="auto">
            <a:xfrm>
              <a:off x="1542" y="4321"/>
              <a:ext cx="13819" cy="2016"/>
            </a:xfrm>
            <a:prstGeom prst="rect">
              <a:avLst/>
            </a:prstGeom>
            <a:gradFill rotWithShape="1">
              <a:gsLst>
                <a:gs pos="0">
                  <a:srgbClr val="DCEDF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0276" name="Rectangle 49"/>
            <p:cNvSpPr>
              <a:spLocks noChangeArrowheads="1"/>
            </p:cNvSpPr>
            <p:nvPr/>
          </p:nvSpPr>
          <p:spPr bwMode="auto">
            <a:xfrm>
              <a:off x="1542" y="0"/>
              <a:ext cx="13819" cy="4321"/>
            </a:xfrm>
            <a:prstGeom prst="rect">
              <a:avLst/>
            </a:prstGeom>
            <a:solidFill>
              <a:srgbClr val="DCEDFD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  <p:grpSp>
        <p:nvGrpSpPr>
          <p:cNvPr id="5" name="Group 50"/>
          <p:cNvGrpSpPr>
            <a:grpSpLocks/>
          </p:cNvGrpSpPr>
          <p:nvPr/>
        </p:nvGrpSpPr>
        <p:grpSpPr bwMode="auto">
          <a:xfrm>
            <a:off x="5643563" y="5168900"/>
            <a:ext cx="866775" cy="1284288"/>
            <a:chOff x="1542" y="0"/>
            <a:chExt cx="13819" cy="6337"/>
          </a:xfrm>
        </p:grpSpPr>
        <p:sp>
          <p:nvSpPr>
            <p:cNvPr id="10273" name="Rectangle 51"/>
            <p:cNvSpPr>
              <a:spLocks noChangeArrowheads="1"/>
            </p:cNvSpPr>
            <p:nvPr/>
          </p:nvSpPr>
          <p:spPr bwMode="auto">
            <a:xfrm>
              <a:off x="1542" y="4321"/>
              <a:ext cx="13819" cy="2016"/>
            </a:xfrm>
            <a:prstGeom prst="rect">
              <a:avLst/>
            </a:prstGeom>
            <a:gradFill rotWithShape="1">
              <a:gsLst>
                <a:gs pos="0">
                  <a:srgbClr val="DCEDF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0274" name="Rectangle 52"/>
            <p:cNvSpPr>
              <a:spLocks noChangeArrowheads="1"/>
            </p:cNvSpPr>
            <p:nvPr/>
          </p:nvSpPr>
          <p:spPr bwMode="auto">
            <a:xfrm>
              <a:off x="1542" y="0"/>
              <a:ext cx="13819" cy="4321"/>
            </a:xfrm>
            <a:prstGeom prst="rect">
              <a:avLst/>
            </a:prstGeom>
            <a:solidFill>
              <a:srgbClr val="DCEDFD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  <p:grpSp>
        <p:nvGrpSpPr>
          <p:cNvPr id="6" name="Group 53"/>
          <p:cNvGrpSpPr>
            <a:grpSpLocks/>
          </p:cNvGrpSpPr>
          <p:nvPr/>
        </p:nvGrpSpPr>
        <p:grpSpPr bwMode="auto">
          <a:xfrm>
            <a:off x="6597650" y="5168900"/>
            <a:ext cx="1130300" cy="1284288"/>
            <a:chOff x="1542" y="0"/>
            <a:chExt cx="13819" cy="6337"/>
          </a:xfrm>
        </p:grpSpPr>
        <p:sp>
          <p:nvSpPr>
            <p:cNvPr id="10271" name="Rectangle 54"/>
            <p:cNvSpPr>
              <a:spLocks noChangeArrowheads="1"/>
            </p:cNvSpPr>
            <p:nvPr/>
          </p:nvSpPr>
          <p:spPr bwMode="auto">
            <a:xfrm>
              <a:off x="1542" y="4321"/>
              <a:ext cx="13819" cy="2016"/>
            </a:xfrm>
            <a:prstGeom prst="rect">
              <a:avLst/>
            </a:prstGeom>
            <a:gradFill rotWithShape="1">
              <a:gsLst>
                <a:gs pos="0">
                  <a:srgbClr val="DCEDF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0272" name="Rectangle 55"/>
            <p:cNvSpPr>
              <a:spLocks noChangeArrowheads="1"/>
            </p:cNvSpPr>
            <p:nvPr/>
          </p:nvSpPr>
          <p:spPr bwMode="auto">
            <a:xfrm>
              <a:off x="1542" y="0"/>
              <a:ext cx="13819" cy="4321"/>
            </a:xfrm>
            <a:prstGeom prst="rect">
              <a:avLst/>
            </a:prstGeom>
            <a:solidFill>
              <a:srgbClr val="DCEDFD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  <p:grpSp>
        <p:nvGrpSpPr>
          <p:cNvPr id="7" name="Group 56"/>
          <p:cNvGrpSpPr>
            <a:grpSpLocks/>
          </p:cNvGrpSpPr>
          <p:nvPr/>
        </p:nvGrpSpPr>
        <p:grpSpPr bwMode="auto">
          <a:xfrm>
            <a:off x="7815263" y="5168900"/>
            <a:ext cx="1128712" cy="1284288"/>
            <a:chOff x="1542" y="0"/>
            <a:chExt cx="13819" cy="6337"/>
          </a:xfrm>
        </p:grpSpPr>
        <p:sp>
          <p:nvSpPr>
            <p:cNvPr id="10269" name="Rectangle 57"/>
            <p:cNvSpPr>
              <a:spLocks noChangeArrowheads="1"/>
            </p:cNvSpPr>
            <p:nvPr/>
          </p:nvSpPr>
          <p:spPr bwMode="auto">
            <a:xfrm>
              <a:off x="1542" y="4321"/>
              <a:ext cx="13819" cy="2016"/>
            </a:xfrm>
            <a:prstGeom prst="rect">
              <a:avLst/>
            </a:prstGeom>
            <a:gradFill rotWithShape="1">
              <a:gsLst>
                <a:gs pos="0">
                  <a:srgbClr val="DCEDF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0270" name="Rectangle 58"/>
            <p:cNvSpPr>
              <a:spLocks noChangeArrowheads="1"/>
            </p:cNvSpPr>
            <p:nvPr/>
          </p:nvSpPr>
          <p:spPr bwMode="auto">
            <a:xfrm>
              <a:off x="1542" y="0"/>
              <a:ext cx="13819" cy="4321"/>
            </a:xfrm>
            <a:prstGeom prst="rect">
              <a:avLst/>
            </a:prstGeom>
            <a:solidFill>
              <a:srgbClr val="DCEDFD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10255" name="Text Box 28"/>
          <p:cNvSpPr txBox="1">
            <a:spLocks noChangeArrowheads="1"/>
          </p:cNvSpPr>
          <p:nvPr/>
        </p:nvSpPr>
        <p:spPr bwMode="auto">
          <a:xfrm>
            <a:off x="1290638" y="5168900"/>
            <a:ext cx="1052512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sk-SK" sz="1200">
                <a:solidFill>
                  <a:schemeClr val="tx2"/>
                </a:solidFill>
                <a:latin typeface="Formata Pro Regular"/>
              </a:rPr>
              <a:t>Nemecko</a:t>
            </a:r>
            <a:endParaRPr lang="en-US" sz="1200">
              <a:solidFill>
                <a:schemeClr val="tx2"/>
              </a:solidFill>
              <a:latin typeface="Formata Pro Regular"/>
            </a:endParaRPr>
          </a:p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en-US" sz="1200">
                <a:solidFill>
                  <a:schemeClr val="tx2"/>
                </a:solidFill>
                <a:latin typeface="Formata Pro Regular"/>
              </a:rPr>
              <a:t>Benelux</a:t>
            </a:r>
          </a:p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sk-SK" sz="1200">
                <a:solidFill>
                  <a:schemeClr val="tx2"/>
                </a:solidFill>
                <a:latin typeface="Formata Pro Regular"/>
              </a:rPr>
              <a:t>Francúzsko</a:t>
            </a:r>
            <a:endParaRPr lang="en-US" sz="1200">
              <a:solidFill>
                <a:schemeClr val="tx2"/>
              </a:solidFill>
              <a:latin typeface="Formata Pro Regular"/>
            </a:endParaRPr>
          </a:p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sk-SK" sz="1200">
                <a:solidFill>
                  <a:schemeClr val="tx2"/>
                </a:solidFill>
                <a:latin typeface="Formata Pro Regular"/>
              </a:rPr>
              <a:t>Španielsko</a:t>
            </a:r>
            <a:endParaRPr lang="fr-FR" sz="1200">
              <a:solidFill>
                <a:schemeClr val="tx2"/>
              </a:solidFill>
              <a:latin typeface="Formata Pro Regular"/>
            </a:endParaRPr>
          </a:p>
        </p:txBody>
      </p:sp>
      <p:sp>
        <p:nvSpPr>
          <p:cNvPr id="10256" name="Rectangle 29"/>
          <p:cNvSpPr>
            <a:spLocks noChangeArrowheads="1"/>
          </p:cNvSpPr>
          <p:nvPr/>
        </p:nvSpPr>
        <p:spPr bwMode="auto">
          <a:xfrm>
            <a:off x="1290638" y="4702175"/>
            <a:ext cx="2162175" cy="466725"/>
          </a:xfrm>
          <a:prstGeom prst="rect">
            <a:avLst/>
          </a:prstGeom>
          <a:solidFill>
            <a:srgbClr val="0070B8"/>
          </a:solidFill>
          <a:ln w="9525">
            <a:noFill/>
            <a:miter lim="800000"/>
            <a:headEnd/>
            <a:tailEnd/>
          </a:ln>
        </p:spPr>
        <p:txBody>
          <a:bodyPr wrap="none" lIns="182862" tIns="91431" rIns="182862" bIns="91431" anchor="ctr"/>
          <a:lstStyle/>
          <a:p>
            <a:pPr algn="ctr" defTabSz="1828800">
              <a:lnSpc>
                <a:spcPct val="85000"/>
              </a:lnSpc>
              <a:spcBef>
                <a:spcPct val="125000"/>
              </a:spcBef>
              <a:buClr>
                <a:schemeClr val="accent2"/>
              </a:buClr>
              <a:buSzPct val="90000"/>
              <a:buFont typeface="Wingdings 3" pitchFamily="18" charset="2"/>
              <a:buNone/>
            </a:pPr>
            <a:r>
              <a:rPr lang="sk-SK" sz="1600">
                <a:solidFill>
                  <a:srgbClr val="FFFFFF"/>
                </a:solidFill>
                <a:latin typeface="DigitalSansEFOP-Medium"/>
              </a:rPr>
              <a:t>Západná</a:t>
            </a:r>
            <a:r>
              <a:rPr lang="fr-FR" sz="1600">
                <a:solidFill>
                  <a:srgbClr val="FFFFFF"/>
                </a:solidFill>
                <a:latin typeface="DigitalSansEFOP-Medium"/>
              </a:rPr>
              <a:t/>
            </a:r>
            <a:br>
              <a:rPr lang="fr-FR" sz="1600">
                <a:solidFill>
                  <a:srgbClr val="FFFFFF"/>
                </a:solidFill>
                <a:latin typeface="DigitalSansEFOP-Medium"/>
              </a:rPr>
            </a:br>
            <a:r>
              <a:rPr lang="fr-FR" sz="1600">
                <a:solidFill>
                  <a:srgbClr val="FFFFFF"/>
                </a:solidFill>
                <a:latin typeface="DigitalSansEFOP-Medium"/>
              </a:rPr>
              <a:t>Eu</a:t>
            </a:r>
            <a:r>
              <a:rPr lang="sk-SK" sz="1600">
                <a:solidFill>
                  <a:srgbClr val="FFFFFF"/>
                </a:solidFill>
                <a:latin typeface="DigitalSansEFOP-Medium"/>
              </a:rPr>
              <a:t>rópa</a:t>
            </a:r>
            <a:endParaRPr lang="fr-FR" sz="1600">
              <a:solidFill>
                <a:srgbClr val="FFFFFF"/>
              </a:solidFill>
              <a:latin typeface="DigitalSansEFOP-Medium"/>
            </a:endParaRPr>
          </a:p>
        </p:txBody>
      </p:sp>
      <p:sp>
        <p:nvSpPr>
          <p:cNvPr id="10257" name="Text Box 30"/>
          <p:cNvSpPr txBox="1">
            <a:spLocks noChangeArrowheads="1"/>
          </p:cNvSpPr>
          <p:nvPr/>
        </p:nvSpPr>
        <p:spPr bwMode="auto">
          <a:xfrm>
            <a:off x="7815263" y="5168900"/>
            <a:ext cx="10826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fr-FR" sz="1200">
                <a:solidFill>
                  <a:schemeClr val="tx2"/>
                </a:solidFill>
                <a:latin typeface="Formata Pro Regular"/>
              </a:rPr>
              <a:t>Argent</a:t>
            </a:r>
            <a:r>
              <a:rPr lang="sk-SK" sz="1200">
                <a:solidFill>
                  <a:schemeClr val="tx2"/>
                </a:solidFill>
                <a:latin typeface="Formata Pro Regular"/>
              </a:rPr>
              <a:t>í</a:t>
            </a:r>
            <a:r>
              <a:rPr lang="fr-FR" sz="1200">
                <a:solidFill>
                  <a:schemeClr val="tx2"/>
                </a:solidFill>
                <a:latin typeface="Formata Pro Regular"/>
              </a:rPr>
              <a:t>na </a:t>
            </a:r>
          </a:p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sk-SK" sz="1200">
                <a:solidFill>
                  <a:schemeClr val="tx2"/>
                </a:solidFill>
                <a:latin typeface="Formata Pro Regular"/>
              </a:rPr>
              <a:t>Brazília</a:t>
            </a:r>
            <a:endParaRPr lang="fr-FR" sz="1200">
              <a:solidFill>
                <a:schemeClr val="tx2"/>
              </a:solidFill>
              <a:latin typeface="Formata Pro Regular"/>
            </a:endParaRPr>
          </a:p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sk-SK" sz="1200">
                <a:solidFill>
                  <a:schemeClr val="tx2"/>
                </a:solidFill>
                <a:latin typeface="Formata Pro Regular"/>
              </a:rPr>
              <a:t>Čile</a:t>
            </a:r>
            <a:endParaRPr lang="fr-FR" sz="1200">
              <a:solidFill>
                <a:schemeClr val="tx2"/>
              </a:solidFill>
              <a:latin typeface="Formata Pro Regular"/>
            </a:endParaRPr>
          </a:p>
        </p:txBody>
      </p:sp>
      <p:sp>
        <p:nvSpPr>
          <p:cNvPr id="10258" name="Rectangle 31"/>
          <p:cNvSpPr>
            <a:spLocks noChangeArrowheads="1"/>
          </p:cNvSpPr>
          <p:nvPr/>
        </p:nvSpPr>
        <p:spPr bwMode="auto">
          <a:xfrm>
            <a:off x="7815263" y="4702175"/>
            <a:ext cx="1128712" cy="466725"/>
          </a:xfrm>
          <a:prstGeom prst="rect">
            <a:avLst/>
          </a:prstGeom>
          <a:solidFill>
            <a:srgbClr val="0070B8"/>
          </a:solidFill>
          <a:ln w="9525">
            <a:noFill/>
            <a:miter lim="800000"/>
            <a:headEnd/>
            <a:tailEnd/>
          </a:ln>
        </p:spPr>
        <p:txBody>
          <a:bodyPr wrap="none" lIns="182862" tIns="91431" rIns="182862" bIns="91431" anchor="ctr"/>
          <a:lstStyle/>
          <a:p>
            <a:pPr algn="ctr" defTabSz="1828800">
              <a:lnSpc>
                <a:spcPct val="85000"/>
              </a:lnSpc>
              <a:spcBef>
                <a:spcPct val="125000"/>
              </a:spcBef>
              <a:buClr>
                <a:schemeClr val="accent2"/>
              </a:buClr>
              <a:buSzPct val="90000"/>
              <a:buFont typeface="Wingdings 3" pitchFamily="18" charset="2"/>
              <a:buNone/>
            </a:pPr>
            <a:r>
              <a:rPr lang="sk-SK" sz="1600">
                <a:solidFill>
                  <a:srgbClr val="FFFFFF"/>
                </a:solidFill>
                <a:latin typeface="DigitalSansEFOP-Medium"/>
              </a:rPr>
              <a:t>Južná</a:t>
            </a:r>
            <a:r>
              <a:rPr lang="fr-FR" sz="1600">
                <a:solidFill>
                  <a:srgbClr val="FFFFFF"/>
                </a:solidFill>
                <a:latin typeface="DigitalSansEFOP-Medium"/>
              </a:rPr>
              <a:t/>
            </a:r>
            <a:br>
              <a:rPr lang="fr-FR" sz="1600">
                <a:solidFill>
                  <a:srgbClr val="FFFFFF"/>
                </a:solidFill>
                <a:latin typeface="DigitalSansEFOP-Medium"/>
              </a:rPr>
            </a:br>
            <a:r>
              <a:rPr lang="fr-FR" sz="1600">
                <a:solidFill>
                  <a:srgbClr val="FFFFFF"/>
                </a:solidFill>
                <a:latin typeface="DigitalSansEFOP-Medium"/>
              </a:rPr>
              <a:t>Ameri</a:t>
            </a:r>
            <a:r>
              <a:rPr lang="sk-SK" sz="1600">
                <a:solidFill>
                  <a:srgbClr val="FFFFFF"/>
                </a:solidFill>
                <a:latin typeface="DigitalSansEFOP-Medium"/>
              </a:rPr>
              <a:t>k</a:t>
            </a:r>
            <a:r>
              <a:rPr lang="fr-FR" sz="1600">
                <a:solidFill>
                  <a:srgbClr val="FFFFFF"/>
                </a:solidFill>
                <a:latin typeface="DigitalSansEFOP-Medium"/>
              </a:rPr>
              <a:t>a</a:t>
            </a:r>
          </a:p>
        </p:txBody>
      </p:sp>
      <p:sp>
        <p:nvSpPr>
          <p:cNvPr id="10259" name="Text Box 32"/>
          <p:cNvSpPr txBox="1">
            <a:spLocks noChangeArrowheads="1"/>
          </p:cNvSpPr>
          <p:nvPr/>
        </p:nvSpPr>
        <p:spPr bwMode="auto">
          <a:xfrm>
            <a:off x="2343150" y="5168900"/>
            <a:ext cx="1109663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sk-SK" sz="1200">
                <a:solidFill>
                  <a:schemeClr val="tx2"/>
                </a:solidFill>
                <a:latin typeface="Formata Pro Regular"/>
              </a:rPr>
              <a:t>Taliansko</a:t>
            </a:r>
            <a:endParaRPr lang="fr-FR" sz="1200">
              <a:solidFill>
                <a:schemeClr val="tx2"/>
              </a:solidFill>
              <a:latin typeface="Formata Pro Regular"/>
            </a:endParaRPr>
          </a:p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fr-FR" sz="1200">
                <a:solidFill>
                  <a:schemeClr val="tx2"/>
                </a:solidFill>
                <a:latin typeface="Formata Pro Regular"/>
              </a:rPr>
              <a:t>Portugal</a:t>
            </a:r>
            <a:r>
              <a:rPr lang="sk-SK" sz="1200">
                <a:solidFill>
                  <a:schemeClr val="tx2"/>
                </a:solidFill>
                <a:latin typeface="Formata Pro Regular"/>
              </a:rPr>
              <a:t>sko</a:t>
            </a:r>
            <a:endParaRPr lang="fr-FR" sz="1200">
              <a:solidFill>
                <a:schemeClr val="tx2"/>
              </a:solidFill>
              <a:latin typeface="Formata Pro Regular"/>
            </a:endParaRPr>
          </a:p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sk-SK" sz="1200">
                <a:solidFill>
                  <a:schemeClr val="tx2"/>
                </a:solidFill>
                <a:latin typeface="Formata Pro Regular"/>
              </a:rPr>
              <a:t>VB</a:t>
            </a:r>
            <a:endParaRPr lang="fr-FR" sz="1200">
              <a:solidFill>
                <a:schemeClr val="tx2"/>
              </a:solidFill>
              <a:latin typeface="Formata Pro Regular"/>
            </a:endParaRPr>
          </a:p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sk-SK" sz="1200">
                <a:solidFill>
                  <a:schemeClr val="tx2"/>
                </a:solidFill>
                <a:latin typeface="Formata Pro Regular"/>
              </a:rPr>
              <a:t>Švajčiarsko</a:t>
            </a:r>
            <a:endParaRPr lang="fr-FR" sz="1200">
              <a:solidFill>
                <a:schemeClr val="tx2"/>
              </a:solidFill>
              <a:latin typeface="Formata Pro Regular"/>
            </a:endParaRPr>
          </a:p>
        </p:txBody>
      </p:sp>
      <p:sp>
        <p:nvSpPr>
          <p:cNvPr id="10260" name="Text Box 33"/>
          <p:cNvSpPr txBox="1">
            <a:spLocks noChangeArrowheads="1"/>
          </p:cNvSpPr>
          <p:nvPr/>
        </p:nvSpPr>
        <p:spPr bwMode="auto">
          <a:xfrm>
            <a:off x="3551238" y="5168900"/>
            <a:ext cx="1198562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sk-SK" sz="1200" dirty="0">
                <a:solidFill>
                  <a:schemeClr val="tx2"/>
                </a:solidFill>
                <a:latin typeface="Formata Pro Regular"/>
              </a:rPr>
              <a:t>Rakúsko</a:t>
            </a:r>
            <a:endParaRPr lang="en-US" sz="1200" dirty="0">
              <a:solidFill>
                <a:schemeClr val="tx2"/>
              </a:solidFill>
              <a:latin typeface="Formata Pro Regular"/>
            </a:endParaRPr>
          </a:p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sk-SK" sz="1200" dirty="0">
                <a:solidFill>
                  <a:schemeClr val="tx2"/>
                </a:solidFill>
                <a:latin typeface="Formata Pro Regular"/>
              </a:rPr>
              <a:t>Baltské krajiny</a:t>
            </a:r>
            <a:endParaRPr lang="en-US" sz="1200" dirty="0">
              <a:solidFill>
                <a:schemeClr val="tx2"/>
              </a:solidFill>
              <a:latin typeface="Formata Pro Regular"/>
            </a:endParaRPr>
          </a:p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sk-SK" sz="1200" dirty="0">
                <a:solidFill>
                  <a:schemeClr val="tx2"/>
                </a:solidFill>
                <a:latin typeface="Formata Pro Regular"/>
              </a:rPr>
              <a:t>Maďarsko</a:t>
            </a:r>
            <a:endParaRPr lang="en-US" sz="1200" dirty="0">
              <a:solidFill>
                <a:schemeClr val="tx2"/>
              </a:solidFill>
              <a:latin typeface="Formata Pro Regular"/>
            </a:endParaRPr>
          </a:p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sk-SK" sz="1200" dirty="0">
                <a:solidFill>
                  <a:schemeClr val="tx2"/>
                </a:solidFill>
                <a:latin typeface="Formata Pro Regular"/>
              </a:rPr>
              <a:t>Poľsko</a:t>
            </a:r>
            <a:endParaRPr lang="en-US" sz="1200" dirty="0">
              <a:solidFill>
                <a:schemeClr val="tx2"/>
              </a:solidFill>
              <a:latin typeface="Formata Pro Regular"/>
            </a:endParaRPr>
          </a:p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sk-SK" sz="1200" dirty="0">
                <a:solidFill>
                  <a:schemeClr val="tx2"/>
                </a:solidFill>
                <a:latin typeface="Formata Pro Regular"/>
              </a:rPr>
              <a:t>Česká </a:t>
            </a:r>
            <a:r>
              <a:rPr lang="sk-SK" sz="1200" dirty="0" err="1">
                <a:solidFill>
                  <a:schemeClr val="tx2"/>
                </a:solidFill>
                <a:latin typeface="Formata Pro Regular"/>
              </a:rPr>
              <a:t>rep</a:t>
            </a:r>
            <a:r>
              <a:rPr lang="sk-SK" sz="1200" dirty="0">
                <a:solidFill>
                  <a:schemeClr val="tx2"/>
                </a:solidFill>
                <a:latin typeface="Formata Pro Regular"/>
              </a:rPr>
              <a:t>.</a:t>
            </a:r>
            <a:r>
              <a:rPr lang="en-US" sz="1200" dirty="0">
                <a:solidFill>
                  <a:schemeClr val="tx2"/>
                </a:solidFill>
                <a:latin typeface="Formata Pro Regular"/>
              </a:rPr>
              <a:t> </a:t>
            </a:r>
          </a:p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sk-SK" sz="1200" dirty="0">
                <a:solidFill>
                  <a:schemeClr val="tx2"/>
                </a:solidFill>
                <a:latin typeface="Formata Pro Regular"/>
              </a:rPr>
              <a:t>Rumunsko</a:t>
            </a:r>
            <a:endParaRPr lang="fr-FR" sz="1200" dirty="0">
              <a:solidFill>
                <a:schemeClr val="tx2"/>
              </a:solidFill>
              <a:latin typeface="Formata Pro Regular"/>
            </a:endParaRPr>
          </a:p>
        </p:txBody>
      </p:sp>
      <p:sp>
        <p:nvSpPr>
          <p:cNvPr id="10261" name="Rectangle 34"/>
          <p:cNvSpPr>
            <a:spLocks noChangeArrowheads="1"/>
          </p:cNvSpPr>
          <p:nvPr/>
        </p:nvSpPr>
        <p:spPr bwMode="auto">
          <a:xfrm>
            <a:off x="3551238" y="4702175"/>
            <a:ext cx="2006600" cy="466725"/>
          </a:xfrm>
          <a:prstGeom prst="rect">
            <a:avLst/>
          </a:prstGeom>
          <a:solidFill>
            <a:srgbClr val="0070B8"/>
          </a:solidFill>
          <a:ln w="9525">
            <a:noFill/>
            <a:miter lim="800000"/>
            <a:headEnd/>
            <a:tailEnd/>
          </a:ln>
        </p:spPr>
        <p:txBody>
          <a:bodyPr wrap="none" lIns="182862" tIns="91431" rIns="182862" bIns="91431" anchor="ctr"/>
          <a:lstStyle/>
          <a:p>
            <a:pPr algn="ctr" defTabSz="1828800">
              <a:lnSpc>
                <a:spcPct val="85000"/>
              </a:lnSpc>
              <a:spcBef>
                <a:spcPct val="125000"/>
              </a:spcBef>
              <a:buClr>
                <a:schemeClr val="accent2"/>
              </a:buClr>
              <a:buSzPct val="90000"/>
              <a:buFont typeface="Wingdings 3" pitchFamily="18" charset="2"/>
              <a:buNone/>
            </a:pPr>
            <a:r>
              <a:rPr lang="sk-SK" sz="1600">
                <a:solidFill>
                  <a:srgbClr val="FFFFFF"/>
                </a:solidFill>
                <a:latin typeface="DigitalSansEFOP-Medium"/>
              </a:rPr>
              <a:t>Stredná &amp; Východná</a:t>
            </a:r>
            <a:r>
              <a:rPr lang="fr-FR" sz="1600">
                <a:solidFill>
                  <a:srgbClr val="FFFFFF"/>
                </a:solidFill>
                <a:latin typeface="DigitalSansEFOP-Medium"/>
              </a:rPr>
              <a:t/>
            </a:r>
            <a:br>
              <a:rPr lang="fr-FR" sz="1600">
                <a:solidFill>
                  <a:srgbClr val="FFFFFF"/>
                </a:solidFill>
                <a:latin typeface="DigitalSansEFOP-Medium"/>
              </a:rPr>
            </a:br>
            <a:r>
              <a:rPr lang="sk-SK" sz="1600">
                <a:solidFill>
                  <a:srgbClr val="FFFFFF"/>
                </a:solidFill>
                <a:latin typeface="DigitalSansEFOP-Medium"/>
              </a:rPr>
              <a:t>Európa</a:t>
            </a:r>
            <a:endParaRPr lang="fr-FR" sz="1600">
              <a:solidFill>
                <a:srgbClr val="FFFFFF"/>
              </a:solidFill>
              <a:latin typeface="DigitalSansEFOP-Medium"/>
            </a:endParaRPr>
          </a:p>
        </p:txBody>
      </p:sp>
      <p:sp>
        <p:nvSpPr>
          <p:cNvPr id="10262" name="Text Box 35"/>
          <p:cNvSpPr txBox="1">
            <a:spLocks noChangeArrowheads="1"/>
          </p:cNvSpPr>
          <p:nvPr/>
        </p:nvSpPr>
        <p:spPr bwMode="auto">
          <a:xfrm>
            <a:off x="4572478" y="5168900"/>
            <a:ext cx="1077913" cy="1368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sk-SK" sz="1200" dirty="0">
                <a:solidFill>
                  <a:schemeClr val="tx2"/>
                </a:solidFill>
                <a:latin typeface="Formata Pro Regular"/>
              </a:rPr>
              <a:t>Rusko</a:t>
            </a:r>
            <a:endParaRPr lang="fr-FR" sz="1200" dirty="0">
              <a:solidFill>
                <a:schemeClr val="tx2"/>
              </a:solidFill>
              <a:latin typeface="Formata Pro Regular"/>
            </a:endParaRPr>
          </a:p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fr-FR" sz="1200" dirty="0">
                <a:solidFill>
                  <a:schemeClr val="tx2"/>
                </a:solidFill>
                <a:latin typeface="Formata Pro Regular"/>
              </a:rPr>
              <a:t>S</a:t>
            </a:r>
            <a:r>
              <a:rPr lang="sk-SK" sz="1200" dirty="0" err="1">
                <a:solidFill>
                  <a:schemeClr val="tx2"/>
                </a:solidFill>
                <a:latin typeface="Formata Pro Regular"/>
              </a:rPr>
              <a:t>lovensko</a:t>
            </a:r>
            <a:endParaRPr lang="fr-FR" sz="1200" dirty="0">
              <a:solidFill>
                <a:schemeClr val="tx2"/>
              </a:solidFill>
              <a:latin typeface="Formata Pro Regular"/>
            </a:endParaRPr>
          </a:p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sk-SK" sz="1200" dirty="0">
                <a:solidFill>
                  <a:schemeClr val="tx2"/>
                </a:solidFill>
                <a:latin typeface="Formata Pro Regular"/>
              </a:rPr>
              <a:t>Slovinsko</a:t>
            </a:r>
            <a:endParaRPr lang="fr-FR" sz="1200" dirty="0">
              <a:solidFill>
                <a:schemeClr val="tx2"/>
              </a:solidFill>
              <a:latin typeface="Formata Pro Regular"/>
            </a:endParaRPr>
          </a:p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fr-FR" sz="1200" dirty="0" err="1">
                <a:solidFill>
                  <a:schemeClr val="tx2"/>
                </a:solidFill>
                <a:latin typeface="Formata Pro Regular"/>
              </a:rPr>
              <a:t>Tur</a:t>
            </a:r>
            <a:r>
              <a:rPr lang="sk-SK" sz="1200" dirty="0" err="1">
                <a:solidFill>
                  <a:schemeClr val="tx2"/>
                </a:solidFill>
                <a:latin typeface="Formata Pro Regular"/>
              </a:rPr>
              <a:t>ecko</a:t>
            </a:r>
            <a:endParaRPr lang="fr-FR" sz="1200" dirty="0">
              <a:solidFill>
                <a:schemeClr val="tx2"/>
              </a:solidFill>
              <a:latin typeface="Formata Pro Regular"/>
            </a:endParaRPr>
          </a:p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fr-FR" sz="1200" dirty="0" err="1">
                <a:solidFill>
                  <a:schemeClr val="tx2"/>
                </a:solidFill>
                <a:latin typeface="Formata Pro Regular"/>
              </a:rPr>
              <a:t>Uk</a:t>
            </a:r>
            <a:r>
              <a:rPr lang="sk-SK" sz="1200" dirty="0" err="1" smtClean="0">
                <a:solidFill>
                  <a:schemeClr val="tx2"/>
                </a:solidFill>
                <a:latin typeface="Formata Pro Regular"/>
              </a:rPr>
              <a:t>rajina</a:t>
            </a:r>
            <a:endParaRPr lang="en-GB" sz="1200" dirty="0" smtClean="0">
              <a:solidFill>
                <a:schemeClr val="tx2"/>
              </a:solidFill>
              <a:latin typeface="Formata Pro Regular"/>
            </a:endParaRPr>
          </a:p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en-GB" sz="1200" dirty="0" smtClean="0">
                <a:solidFill>
                  <a:schemeClr val="tx2"/>
                </a:solidFill>
                <a:latin typeface="Formata Pro Regular"/>
              </a:rPr>
              <a:t>Bulharsko</a:t>
            </a:r>
          </a:p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en-GB" sz="1200" dirty="0" smtClean="0">
                <a:solidFill>
                  <a:schemeClr val="tx2"/>
                </a:solidFill>
                <a:latin typeface="Formata Pro Regular"/>
              </a:rPr>
              <a:t>Kazachstan</a:t>
            </a:r>
            <a:endParaRPr lang="fr-FR" sz="1200" dirty="0">
              <a:solidFill>
                <a:schemeClr val="tx2"/>
              </a:solidFill>
              <a:latin typeface="Formata Pro Regular"/>
            </a:endParaRPr>
          </a:p>
        </p:txBody>
      </p:sp>
      <p:sp>
        <p:nvSpPr>
          <p:cNvPr id="10263" name="Text Box 36"/>
          <p:cNvSpPr txBox="1">
            <a:spLocks noChangeArrowheads="1"/>
          </p:cNvSpPr>
          <p:nvPr/>
        </p:nvSpPr>
        <p:spPr bwMode="auto">
          <a:xfrm>
            <a:off x="5643563" y="5168900"/>
            <a:ext cx="866775" cy="796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sk-SK" sz="1200" dirty="0">
                <a:solidFill>
                  <a:schemeClr val="tx2"/>
                </a:solidFill>
                <a:latin typeface="Formata Pro Regular"/>
              </a:rPr>
              <a:t>Maroko</a:t>
            </a:r>
            <a:endParaRPr lang="fr-FR" sz="1200" dirty="0">
              <a:solidFill>
                <a:schemeClr val="tx2"/>
              </a:solidFill>
              <a:latin typeface="Formata Pro Regular"/>
            </a:endParaRPr>
          </a:p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fr-FR" sz="1200" dirty="0" err="1">
                <a:solidFill>
                  <a:schemeClr val="tx2"/>
                </a:solidFill>
                <a:latin typeface="Formata Pro Regular"/>
              </a:rPr>
              <a:t>Tuni</a:t>
            </a:r>
            <a:r>
              <a:rPr lang="sk-SK" sz="1200" dirty="0" smtClean="0">
                <a:solidFill>
                  <a:schemeClr val="tx2"/>
                </a:solidFill>
                <a:latin typeface="Formata Pro Regular"/>
              </a:rPr>
              <a:t>s</a:t>
            </a:r>
            <a:endParaRPr lang="en-US" sz="1200" dirty="0" smtClean="0">
              <a:solidFill>
                <a:schemeClr val="tx2"/>
              </a:solidFill>
              <a:latin typeface="Formata Pro Regular"/>
            </a:endParaRPr>
          </a:p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en-US" sz="1200" dirty="0" err="1" smtClean="0">
                <a:solidFill>
                  <a:schemeClr val="tx2"/>
                </a:solidFill>
                <a:latin typeface="Formata Pro Regular"/>
              </a:rPr>
              <a:t>Ju</a:t>
            </a:r>
            <a:r>
              <a:rPr lang="sk-SK" sz="1200" dirty="0" err="1" smtClean="0">
                <a:solidFill>
                  <a:schemeClr val="tx2"/>
                </a:solidFill>
                <a:latin typeface="Formata Pro Regular"/>
              </a:rPr>
              <a:t>žná</a:t>
            </a:r>
            <a:r>
              <a:rPr lang="sk-SK" sz="1200" dirty="0" smtClean="0">
                <a:solidFill>
                  <a:schemeClr val="tx2"/>
                </a:solidFill>
                <a:latin typeface="Formata Pro Regular"/>
              </a:rPr>
              <a:t> Afrika</a:t>
            </a:r>
            <a:endParaRPr lang="fr-FR" sz="1200" dirty="0">
              <a:solidFill>
                <a:schemeClr val="tx2"/>
              </a:solidFill>
              <a:latin typeface="Formata Pro Regular"/>
            </a:endParaRPr>
          </a:p>
        </p:txBody>
      </p:sp>
      <p:sp>
        <p:nvSpPr>
          <p:cNvPr id="10264" name="Rectangle 37"/>
          <p:cNvSpPr>
            <a:spLocks noChangeArrowheads="1"/>
          </p:cNvSpPr>
          <p:nvPr/>
        </p:nvSpPr>
        <p:spPr bwMode="auto">
          <a:xfrm>
            <a:off x="5643563" y="4702175"/>
            <a:ext cx="866775" cy="466725"/>
          </a:xfrm>
          <a:prstGeom prst="rect">
            <a:avLst/>
          </a:prstGeom>
          <a:solidFill>
            <a:srgbClr val="0070B8"/>
          </a:solidFill>
          <a:ln w="9525">
            <a:noFill/>
            <a:miter lim="800000"/>
            <a:headEnd/>
            <a:tailEnd/>
          </a:ln>
        </p:spPr>
        <p:txBody>
          <a:bodyPr wrap="none" lIns="182862" tIns="91431" rIns="182862" bIns="91431" anchor="ctr"/>
          <a:lstStyle/>
          <a:p>
            <a:pPr algn="ctr" defTabSz="1828800">
              <a:lnSpc>
                <a:spcPct val="85000"/>
              </a:lnSpc>
              <a:spcBef>
                <a:spcPct val="125000"/>
              </a:spcBef>
              <a:buClr>
                <a:schemeClr val="accent2"/>
              </a:buClr>
              <a:buSzPct val="90000"/>
              <a:buFont typeface="Wingdings 3" pitchFamily="18" charset="2"/>
              <a:buNone/>
            </a:pPr>
            <a:r>
              <a:rPr lang="fr-FR" sz="1600">
                <a:solidFill>
                  <a:srgbClr val="FFFFFF"/>
                </a:solidFill>
                <a:latin typeface="DigitalSansEFOP-Medium"/>
              </a:rPr>
              <a:t>Afri</a:t>
            </a:r>
            <a:r>
              <a:rPr lang="sk-SK" sz="1600">
                <a:solidFill>
                  <a:srgbClr val="FFFFFF"/>
                </a:solidFill>
                <a:latin typeface="DigitalSansEFOP-Medium"/>
              </a:rPr>
              <a:t>k</a:t>
            </a:r>
            <a:r>
              <a:rPr lang="fr-FR" sz="1600">
                <a:solidFill>
                  <a:srgbClr val="FFFFFF"/>
                </a:solidFill>
                <a:latin typeface="DigitalSansEFOP-Medium"/>
              </a:rPr>
              <a:t>a</a:t>
            </a:r>
            <a:br>
              <a:rPr lang="fr-FR" sz="1600">
                <a:solidFill>
                  <a:srgbClr val="FFFFFF"/>
                </a:solidFill>
                <a:latin typeface="DigitalSansEFOP-Medium"/>
              </a:rPr>
            </a:br>
            <a:endParaRPr lang="fr-FR" sz="1600">
              <a:solidFill>
                <a:srgbClr val="FFFFFF"/>
              </a:solidFill>
              <a:latin typeface="DigitalSansEFOP-Medium"/>
            </a:endParaRPr>
          </a:p>
        </p:txBody>
      </p:sp>
      <p:sp>
        <p:nvSpPr>
          <p:cNvPr id="10265" name="Text Box 38"/>
          <p:cNvSpPr txBox="1">
            <a:spLocks noChangeArrowheads="1"/>
          </p:cNvSpPr>
          <p:nvPr/>
        </p:nvSpPr>
        <p:spPr bwMode="auto">
          <a:xfrm>
            <a:off x="6597650" y="5168900"/>
            <a:ext cx="113030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sk-SK" sz="1200">
                <a:solidFill>
                  <a:schemeClr val="tx2"/>
                </a:solidFill>
                <a:latin typeface="Formata Pro Regular"/>
              </a:rPr>
              <a:t>Čína</a:t>
            </a:r>
            <a:endParaRPr lang="fr-FR" sz="1200">
              <a:solidFill>
                <a:schemeClr val="tx2"/>
              </a:solidFill>
              <a:latin typeface="Formata Pro Regular"/>
            </a:endParaRPr>
          </a:p>
          <a:p>
            <a:pPr defTabSz="1828800">
              <a:lnSpc>
                <a:spcPct val="90000"/>
              </a:lnSpc>
              <a:spcBef>
                <a:spcPct val="10000"/>
              </a:spcBef>
            </a:pPr>
            <a:r>
              <a:rPr lang="fr-FR" sz="1200">
                <a:solidFill>
                  <a:schemeClr val="tx2"/>
                </a:solidFill>
                <a:latin typeface="Formata Pro Regular"/>
              </a:rPr>
              <a:t>Hong Kong</a:t>
            </a:r>
          </a:p>
        </p:txBody>
      </p:sp>
      <p:sp>
        <p:nvSpPr>
          <p:cNvPr id="10266" name="Rectangle 39"/>
          <p:cNvSpPr>
            <a:spLocks noChangeArrowheads="1"/>
          </p:cNvSpPr>
          <p:nvPr/>
        </p:nvSpPr>
        <p:spPr bwMode="auto">
          <a:xfrm>
            <a:off x="6597650" y="4702175"/>
            <a:ext cx="1130300" cy="466725"/>
          </a:xfrm>
          <a:prstGeom prst="rect">
            <a:avLst/>
          </a:prstGeom>
          <a:solidFill>
            <a:srgbClr val="0070B8"/>
          </a:solidFill>
          <a:ln w="9525">
            <a:noFill/>
            <a:miter lim="800000"/>
            <a:headEnd/>
            <a:tailEnd/>
          </a:ln>
        </p:spPr>
        <p:txBody>
          <a:bodyPr wrap="none" lIns="182862" tIns="91431" rIns="182862" bIns="91431" anchor="ctr"/>
          <a:lstStyle/>
          <a:p>
            <a:pPr algn="ctr" defTabSz="1828800">
              <a:lnSpc>
                <a:spcPct val="85000"/>
              </a:lnSpc>
              <a:spcBef>
                <a:spcPct val="125000"/>
              </a:spcBef>
              <a:buClr>
                <a:schemeClr val="accent2"/>
              </a:buClr>
              <a:buSzPct val="90000"/>
              <a:buFont typeface="Wingdings 3" pitchFamily="18" charset="2"/>
              <a:buNone/>
            </a:pPr>
            <a:r>
              <a:rPr lang="sk-SK" sz="1600">
                <a:solidFill>
                  <a:srgbClr val="FFFFFF"/>
                </a:solidFill>
                <a:latin typeface="DigitalSansEFOP-Medium"/>
              </a:rPr>
              <a:t>Ázia</a:t>
            </a:r>
            <a:r>
              <a:rPr lang="fr-FR" sz="1600">
                <a:solidFill>
                  <a:srgbClr val="FFFFFF"/>
                </a:solidFill>
                <a:latin typeface="DigitalSansEFOP-Medium"/>
              </a:rPr>
              <a:t/>
            </a:r>
            <a:br>
              <a:rPr lang="fr-FR" sz="1600">
                <a:solidFill>
                  <a:srgbClr val="FFFFFF"/>
                </a:solidFill>
                <a:latin typeface="DigitalSansEFOP-Medium"/>
              </a:rPr>
            </a:br>
            <a:endParaRPr lang="fr-FR" sz="1600">
              <a:solidFill>
                <a:srgbClr val="FFFFFF"/>
              </a:solidFill>
              <a:latin typeface="DigitalSansEFOP-Medium"/>
            </a:endParaRPr>
          </a:p>
        </p:txBody>
      </p:sp>
      <p:sp>
        <p:nvSpPr>
          <p:cNvPr id="10267" name="Rectangle 4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z="2500" smtClean="0"/>
              <a:t>GEFCO </a:t>
            </a:r>
            <a:r>
              <a:rPr lang="sk-SK" sz="2500" smtClean="0"/>
              <a:t>VO SVETE</a:t>
            </a:r>
            <a:endParaRPr lang="fr-FR" sz="2500" smtClean="0"/>
          </a:p>
        </p:txBody>
      </p:sp>
      <p:pic>
        <p:nvPicPr>
          <p:cNvPr id="10268" name="Picture 46" descr="Fond_01_Externe puce"/>
          <p:cNvPicPr>
            <a:picLocks noChangeAspect="1" noChangeArrowheads="1"/>
          </p:cNvPicPr>
          <p:nvPr/>
        </p:nvPicPr>
        <p:blipFill>
          <a:blip r:embed="rId4" cstate="print"/>
          <a:srcRect l="873" t="18541" r="88004" b="79376"/>
          <a:stretch>
            <a:fillRect/>
          </a:stretch>
        </p:blipFill>
        <p:spPr bwMode="auto">
          <a:xfrm>
            <a:off x="-15875" y="996950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6" descr="Fond_01_Externe puce"/>
          <p:cNvPicPr>
            <a:picLocks noChangeAspect="1" noChangeArrowheads="1"/>
          </p:cNvPicPr>
          <p:nvPr/>
        </p:nvPicPr>
        <p:blipFill>
          <a:blip r:embed="rId4" cstate="print"/>
          <a:srcRect l="873" t="18541" r="88004" b="79376"/>
          <a:stretch>
            <a:fillRect/>
          </a:stretch>
        </p:blipFill>
        <p:spPr bwMode="auto">
          <a:xfrm>
            <a:off x="848205" y="996950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500" smtClean="0"/>
              <a:t>GEFCO SLOVAKIA</a:t>
            </a:r>
          </a:p>
        </p:txBody>
      </p:sp>
      <p:grpSp>
        <p:nvGrpSpPr>
          <p:cNvPr id="2" name="Group 78"/>
          <p:cNvGrpSpPr>
            <a:grpSpLocks/>
          </p:cNvGrpSpPr>
          <p:nvPr/>
        </p:nvGrpSpPr>
        <p:grpSpPr bwMode="auto">
          <a:xfrm>
            <a:off x="1019175" y="1323975"/>
            <a:ext cx="8145463" cy="4470400"/>
            <a:chOff x="629" y="994"/>
            <a:chExt cx="5131" cy="2816"/>
          </a:xfrm>
        </p:grpSpPr>
        <p:pic>
          <p:nvPicPr>
            <p:cNvPr id="11275" name="Picture 5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9" y="994"/>
              <a:ext cx="5131" cy="26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6" name="Picture 53"/>
            <p:cNvPicPr>
              <a:picLocks noChangeAspect="1" noChangeArrowheads="1"/>
            </p:cNvPicPr>
            <p:nvPr/>
          </p:nvPicPr>
          <p:blipFill>
            <a:blip r:embed="rId3" cstate="print"/>
            <a:srcRect l="11873" t="19745" r="11694" b="34195"/>
            <a:stretch>
              <a:fillRect/>
            </a:stretch>
          </p:blipFill>
          <p:spPr bwMode="auto">
            <a:xfrm>
              <a:off x="642" y="2755"/>
              <a:ext cx="501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7" name="Picture 54"/>
            <p:cNvPicPr>
              <a:picLocks noChangeAspect="1" noChangeArrowheads="1"/>
            </p:cNvPicPr>
            <p:nvPr/>
          </p:nvPicPr>
          <p:blipFill>
            <a:blip r:embed="rId3" cstate="print"/>
            <a:srcRect l="11873" t="19745" r="11694" b="34195"/>
            <a:stretch>
              <a:fillRect/>
            </a:stretch>
          </p:blipFill>
          <p:spPr bwMode="auto">
            <a:xfrm>
              <a:off x="2163" y="1339"/>
              <a:ext cx="501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8" name="Picture 55"/>
            <p:cNvPicPr>
              <a:picLocks noChangeAspect="1" noChangeArrowheads="1"/>
            </p:cNvPicPr>
            <p:nvPr/>
          </p:nvPicPr>
          <p:blipFill>
            <a:blip r:embed="rId3" cstate="print"/>
            <a:srcRect l="11873" t="19745" r="11694" b="34195"/>
            <a:stretch>
              <a:fillRect/>
            </a:stretch>
          </p:blipFill>
          <p:spPr bwMode="auto">
            <a:xfrm>
              <a:off x="4336" y="2320"/>
              <a:ext cx="501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9" name="Oval 57"/>
            <p:cNvSpPr>
              <a:spLocks noChangeArrowheads="1"/>
            </p:cNvSpPr>
            <p:nvPr/>
          </p:nvSpPr>
          <p:spPr bwMode="auto">
            <a:xfrm>
              <a:off x="944" y="2879"/>
              <a:ext cx="96" cy="96"/>
            </a:xfrm>
            <a:prstGeom prst="ellipse">
              <a:avLst/>
            </a:prstGeom>
            <a:solidFill>
              <a:srgbClr val="70BC1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k-SK"/>
            </a:p>
          </p:txBody>
        </p:sp>
        <p:grpSp>
          <p:nvGrpSpPr>
            <p:cNvPr id="3" name="Group 59"/>
            <p:cNvGrpSpPr>
              <a:grpSpLocks/>
            </p:cNvGrpSpPr>
            <p:nvPr/>
          </p:nvGrpSpPr>
          <p:grpSpPr bwMode="auto">
            <a:xfrm>
              <a:off x="1264" y="2487"/>
              <a:ext cx="96" cy="384"/>
              <a:chOff x="1344" y="2400"/>
              <a:chExt cx="96" cy="384"/>
            </a:xfrm>
          </p:grpSpPr>
          <p:sp>
            <p:nvSpPr>
              <p:cNvPr id="11291" name="Oval 60"/>
              <p:cNvSpPr>
                <a:spLocks noChangeArrowheads="1"/>
              </p:cNvSpPr>
              <p:nvPr/>
            </p:nvSpPr>
            <p:spPr bwMode="auto">
              <a:xfrm>
                <a:off x="1344" y="2496"/>
                <a:ext cx="96" cy="96"/>
              </a:xfrm>
              <a:prstGeom prst="ellipse">
                <a:avLst/>
              </a:prstGeom>
              <a:solidFill>
                <a:srgbClr val="E8B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sk-SK"/>
              </a:p>
            </p:txBody>
          </p:sp>
          <p:sp>
            <p:nvSpPr>
              <p:cNvPr id="11292" name="Oval 61"/>
              <p:cNvSpPr>
                <a:spLocks noChangeArrowheads="1"/>
              </p:cNvSpPr>
              <p:nvPr/>
            </p:nvSpPr>
            <p:spPr bwMode="auto">
              <a:xfrm>
                <a:off x="1344" y="2400"/>
                <a:ext cx="96" cy="96"/>
              </a:xfrm>
              <a:prstGeom prst="ellipse">
                <a:avLst/>
              </a:prstGeom>
              <a:solidFill>
                <a:srgbClr val="70BC1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sk-SK"/>
              </a:p>
            </p:txBody>
          </p:sp>
          <p:sp>
            <p:nvSpPr>
              <p:cNvPr id="11293" name="Oval 62"/>
              <p:cNvSpPr>
                <a:spLocks noChangeArrowheads="1"/>
              </p:cNvSpPr>
              <p:nvPr/>
            </p:nvSpPr>
            <p:spPr bwMode="auto">
              <a:xfrm>
                <a:off x="1344" y="2592"/>
                <a:ext cx="96" cy="96"/>
              </a:xfrm>
              <a:prstGeom prst="ellipse">
                <a:avLst/>
              </a:prstGeom>
              <a:solidFill>
                <a:srgbClr val="00909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sk-SK"/>
              </a:p>
            </p:txBody>
          </p:sp>
          <p:sp>
            <p:nvSpPr>
              <p:cNvPr id="11294" name="Oval 63"/>
              <p:cNvSpPr>
                <a:spLocks noChangeArrowheads="1"/>
              </p:cNvSpPr>
              <p:nvPr/>
            </p:nvSpPr>
            <p:spPr bwMode="auto">
              <a:xfrm>
                <a:off x="1344" y="2688"/>
                <a:ext cx="96" cy="96"/>
              </a:xfrm>
              <a:prstGeom prst="ellipse">
                <a:avLst/>
              </a:prstGeom>
              <a:solidFill>
                <a:srgbClr val="CC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sk-SK"/>
              </a:p>
            </p:txBody>
          </p:sp>
        </p:grpSp>
        <p:sp>
          <p:nvSpPr>
            <p:cNvPr id="11281" name="Oval 64"/>
            <p:cNvSpPr>
              <a:spLocks noChangeArrowheads="1"/>
            </p:cNvSpPr>
            <p:nvPr/>
          </p:nvSpPr>
          <p:spPr bwMode="auto">
            <a:xfrm>
              <a:off x="1312" y="2583"/>
              <a:ext cx="96" cy="96"/>
            </a:xfrm>
            <a:prstGeom prst="ellipse">
              <a:avLst/>
            </a:prstGeom>
            <a:solidFill>
              <a:srgbClr val="70BC1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k-SK"/>
            </a:p>
          </p:txBody>
        </p:sp>
        <p:sp>
          <p:nvSpPr>
            <p:cNvPr id="11282" name="Oval 65"/>
            <p:cNvSpPr>
              <a:spLocks noChangeArrowheads="1"/>
            </p:cNvSpPr>
            <p:nvPr/>
          </p:nvSpPr>
          <p:spPr bwMode="auto">
            <a:xfrm>
              <a:off x="1312" y="2672"/>
              <a:ext cx="96" cy="96"/>
            </a:xfrm>
            <a:prstGeom prst="ellipse">
              <a:avLst/>
            </a:prstGeom>
            <a:solidFill>
              <a:srgbClr val="00909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k-SK"/>
            </a:p>
          </p:txBody>
        </p:sp>
        <p:pic>
          <p:nvPicPr>
            <p:cNvPr id="11283" name="Picture 66"/>
            <p:cNvPicPr>
              <a:picLocks noChangeAspect="1" noChangeArrowheads="1"/>
            </p:cNvPicPr>
            <p:nvPr/>
          </p:nvPicPr>
          <p:blipFill>
            <a:blip r:embed="rId3" cstate="print"/>
            <a:srcRect l="11873" t="19745" r="11694" b="34195"/>
            <a:stretch>
              <a:fillRect/>
            </a:stretch>
          </p:blipFill>
          <p:spPr bwMode="auto">
            <a:xfrm>
              <a:off x="1360" y="2437"/>
              <a:ext cx="501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84" name="Oval 67"/>
            <p:cNvSpPr>
              <a:spLocks noChangeArrowheads="1"/>
            </p:cNvSpPr>
            <p:nvPr/>
          </p:nvSpPr>
          <p:spPr bwMode="auto">
            <a:xfrm>
              <a:off x="2314" y="1527"/>
              <a:ext cx="96" cy="96"/>
            </a:xfrm>
            <a:prstGeom prst="ellipse">
              <a:avLst/>
            </a:prstGeom>
            <a:solidFill>
              <a:srgbClr val="70BC1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k-SK"/>
            </a:p>
          </p:txBody>
        </p:sp>
        <p:sp>
          <p:nvSpPr>
            <p:cNvPr id="11285" name="Oval 68"/>
            <p:cNvSpPr>
              <a:spLocks noChangeArrowheads="1"/>
            </p:cNvSpPr>
            <p:nvPr/>
          </p:nvSpPr>
          <p:spPr bwMode="auto">
            <a:xfrm>
              <a:off x="4543" y="2199"/>
              <a:ext cx="96" cy="96"/>
            </a:xfrm>
            <a:prstGeom prst="ellipse">
              <a:avLst/>
            </a:prstGeom>
            <a:solidFill>
              <a:srgbClr val="70BC1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k-SK"/>
            </a:p>
          </p:txBody>
        </p:sp>
        <p:sp>
          <p:nvSpPr>
            <p:cNvPr id="11286" name="Oval 69"/>
            <p:cNvSpPr>
              <a:spLocks noChangeArrowheads="1"/>
            </p:cNvSpPr>
            <p:nvPr/>
          </p:nvSpPr>
          <p:spPr bwMode="auto">
            <a:xfrm>
              <a:off x="3948" y="2871"/>
              <a:ext cx="96" cy="96"/>
            </a:xfrm>
            <a:prstGeom prst="ellipse">
              <a:avLst/>
            </a:prstGeom>
            <a:solidFill>
              <a:srgbClr val="48B06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k-SK"/>
            </a:p>
          </p:txBody>
        </p:sp>
        <p:sp>
          <p:nvSpPr>
            <p:cNvPr id="11287" name="Oval 70"/>
            <p:cNvSpPr>
              <a:spLocks noChangeArrowheads="1"/>
            </p:cNvSpPr>
            <p:nvPr/>
          </p:nvSpPr>
          <p:spPr bwMode="auto">
            <a:xfrm>
              <a:off x="3948" y="3063"/>
              <a:ext cx="96" cy="96"/>
            </a:xfrm>
            <a:prstGeom prst="ellipse">
              <a:avLst/>
            </a:prstGeom>
            <a:solidFill>
              <a:srgbClr val="E8B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k-SK"/>
            </a:p>
          </p:txBody>
        </p:sp>
        <p:sp>
          <p:nvSpPr>
            <p:cNvPr id="11288" name="Oval 71"/>
            <p:cNvSpPr>
              <a:spLocks noChangeArrowheads="1"/>
            </p:cNvSpPr>
            <p:nvPr/>
          </p:nvSpPr>
          <p:spPr bwMode="auto">
            <a:xfrm>
              <a:off x="3948" y="3255"/>
              <a:ext cx="96" cy="96"/>
            </a:xfrm>
            <a:prstGeom prst="ellipse">
              <a:avLst/>
            </a:prstGeom>
            <a:solidFill>
              <a:srgbClr val="00909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k-SK"/>
            </a:p>
          </p:txBody>
        </p:sp>
        <p:sp>
          <p:nvSpPr>
            <p:cNvPr id="11289" name="Oval 72"/>
            <p:cNvSpPr>
              <a:spLocks noChangeArrowheads="1"/>
            </p:cNvSpPr>
            <p:nvPr/>
          </p:nvSpPr>
          <p:spPr bwMode="auto">
            <a:xfrm>
              <a:off x="3948" y="3447"/>
              <a:ext cx="96" cy="96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k-SK"/>
            </a:p>
          </p:txBody>
        </p:sp>
        <p:sp>
          <p:nvSpPr>
            <p:cNvPr id="11290" name="Text Box 73"/>
            <p:cNvSpPr txBox="1">
              <a:spLocks noChangeArrowheads="1"/>
            </p:cNvSpPr>
            <p:nvPr/>
          </p:nvSpPr>
          <p:spPr bwMode="auto">
            <a:xfrm>
              <a:off x="4128" y="2807"/>
              <a:ext cx="1515" cy="1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spcBef>
                  <a:spcPct val="50000"/>
                </a:spcBef>
              </a:pPr>
              <a:r>
                <a:rPr lang="sk-SK" sz="1500" dirty="0" smtClean="0">
                  <a:solidFill>
                    <a:schemeClr val="tx2"/>
                  </a:solidFill>
                  <a:latin typeface="Formata Pro Regular"/>
                </a:rPr>
                <a:t>Cestná preprava</a:t>
              </a:r>
              <a:endParaRPr lang="en-GB" sz="1500" dirty="0">
                <a:solidFill>
                  <a:schemeClr val="tx2"/>
                </a:solidFill>
                <a:latin typeface="Formata Pro Regular"/>
              </a:endParaRPr>
            </a:p>
            <a:p>
              <a:pPr>
                <a:lnSpc>
                  <a:spcPct val="90000"/>
                </a:lnSpc>
                <a:spcBef>
                  <a:spcPct val="50000"/>
                </a:spcBef>
              </a:pPr>
              <a:r>
                <a:rPr lang="sk-SK" sz="1500" dirty="0" smtClean="0">
                  <a:solidFill>
                    <a:schemeClr val="tx2"/>
                  </a:solidFill>
                  <a:latin typeface="Formata Pro Regular"/>
                </a:rPr>
                <a:t>Preprava Automobilov</a:t>
              </a:r>
              <a:endParaRPr lang="en-GB" sz="1500" dirty="0">
                <a:solidFill>
                  <a:schemeClr val="tx2"/>
                </a:solidFill>
                <a:latin typeface="Formata Pro Regular"/>
              </a:endParaRPr>
            </a:p>
            <a:p>
              <a:pPr>
                <a:lnSpc>
                  <a:spcPct val="90000"/>
                </a:lnSpc>
                <a:spcBef>
                  <a:spcPct val="50000"/>
                </a:spcBef>
              </a:pPr>
              <a:r>
                <a:rPr lang="sk-SK" sz="1500" dirty="0" smtClean="0">
                  <a:solidFill>
                    <a:schemeClr val="tx2"/>
                  </a:solidFill>
                  <a:latin typeface="Formata Pro Regular"/>
                </a:rPr>
                <a:t>Logistické centrum</a:t>
              </a:r>
              <a:endParaRPr lang="en-GB" sz="1500" dirty="0">
                <a:solidFill>
                  <a:schemeClr val="tx2"/>
                </a:solidFill>
                <a:latin typeface="Formata Pro Regular"/>
              </a:endParaRPr>
            </a:p>
            <a:p>
              <a:pPr>
                <a:lnSpc>
                  <a:spcPct val="90000"/>
                </a:lnSpc>
                <a:spcBef>
                  <a:spcPct val="50000"/>
                </a:spcBef>
              </a:pPr>
              <a:r>
                <a:rPr lang="en-GB" sz="1500" dirty="0">
                  <a:solidFill>
                    <a:schemeClr val="tx2"/>
                  </a:solidFill>
                  <a:latin typeface="Formata Pro Regular"/>
                </a:rPr>
                <a:t>GefBoxSystem </a:t>
              </a:r>
              <a:r>
                <a:rPr lang="en-GB" sz="1500" dirty="0" smtClean="0">
                  <a:solidFill>
                    <a:schemeClr val="tx2"/>
                  </a:solidFill>
                  <a:latin typeface="Formata Pro Regular"/>
                </a:rPr>
                <a:t>cen</a:t>
              </a:r>
              <a:r>
                <a:rPr lang="sk-SK" sz="1500" dirty="0" err="1" smtClean="0">
                  <a:solidFill>
                    <a:schemeClr val="tx2"/>
                  </a:solidFill>
                  <a:latin typeface="Formata Pro Regular"/>
                </a:rPr>
                <a:t>trum</a:t>
              </a:r>
              <a:endParaRPr lang="en-GB" sz="1500" dirty="0">
                <a:solidFill>
                  <a:schemeClr val="tx2"/>
                </a:solidFill>
                <a:latin typeface="Formata Pro Regular"/>
              </a:endParaRPr>
            </a:p>
            <a:p>
              <a:pPr>
                <a:lnSpc>
                  <a:spcPct val="90000"/>
                </a:lnSpc>
                <a:spcBef>
                  <a:spcPct val="50000"/>
                </a:spcBef>
              </a:pPr>
              <a:r>
                <a:rPr lang="en-GB" sz="1500" dirty="0" smtClean="0">
                  <a:solidFill>
                    <a:schemeClr val="tx2"/>
                  </a:solidFill>
                  <a:latin typeface="Formata Pro Regular"/>
                </a:rPr>
                <a:t>C</a:t>
              </a:r>
              <a:r>
                <a:rPr lang="sk-SK" sz="1500" dirty="0" err="1" smtClean="0">
                  <a:solidFill>
                    <a:schemeClr val="tx2"/>
                  </a:solidFill>
                  <a:latin typeface="Formata Pro Regular"/>
                </a:rPr>
                <a:t>olné</a:t>
              </a:r>
              <a:r>
                <a:rPr lang="sk-SK" sz="1500" dirty="0" smtClean="0">
                  <a:solidFill>
                    <a:schemeClr val="tx2"/>
                  </a:solidFill>
                  <a:latin typeface="Formata Pro Regular"/>
                </a:rPr>
                <a:t> služby</a:t>
              </a:r>
              <a:endParaRPr lang="en-GB" sz="1500" dirty="0">
                <a:solidFill>
                  <a:schemeClr val="tx2"/>
                </a:solidFill>
                <a:latin typeface="Formata Pro Regular"/>
              </a:endParaRPr>
            </a:p>
          </p:txBody>
        </p:sp>
      </p:grpSp>
      <p:pic>
        <p:nvPicPr>
          <p:cNvPr id="11268" name="Picture 53" descr="Fond_01_Externe puce"/>
          <p:cNvPicPr>
            <a:picLocks noChangeAspect="1" noChangeArrowheads="1"/>
          </p:cNvPicPr>
          <p:nvPr/>
        </p:nvPicPr>
        <p:blipFill>
          <a:blip r:embed="rId4" cstate="print"/>
          <a:srcRect l="873" t="18541" r="88004" b="79376"/>
          <a:stretch>
            <a:fillRect/>
          </a:stretch>
        </p:blipFill>
        <p:spPr bwMode="auto">
          <a:xfrm>
            <a:off x="0" y="996950"/>
            <a:ext cx="819982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3" descr="Fond_01_Externe puce"/>
          <p:cNvPicPr>
            <a:picLocks noChangeAspect="1" noChangeArrowheads="1"/>
          </p:cNvPicPr>
          <p:nvPr/>
        </p:nvPicPr>
        <p:blipFill>
          <a:blip r:embed="rId4" cstate="print"/>
          <a:srcRect l="873" t="18541" r="88004" b="79376"/>
          <a:stretch>
            <a:fillRect/>
          </a:stretch>
        </p:blipFill>
        <p:spPr bwMode="auto">
          <a:xfrm>
            <a:off x="812949" y="996950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Rectangle 84"/>
          <p:cNvSpPr>
            <a:spLocks noChangeArrowheads="1"/>
          </p:cNvSpPr>
          <p:nvPr/>
        </p:nvSpPr>
        <p:spPr bwMode="auto">
          <a:xfrm>
            <a:off x="812949" y="-15874"/>
            <a:ext cx="8331051" cy="6873874"/>
          </a:xfrm>
          <a:prstGeom prst="rect">
            <a:avLst/>
          </a:prstGeom>
          <a:solidFill>
            <a:srgbClr val="84307C">
              <a:alpha val="7843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sk-SK"/>
          </a:p>
        </p:txBody>
      </p:sp>
      <p:sp>
        <p:nvSpPr>
          <p:cNvPr id="11271" name="Oval 72"/>
          <p:cNvSpPr>
            <a:spLocks noChangeArrowheads="1"/>
          </p:cNvSpPr>
          <p:nvPr/>
        </p:nvSpPr>
        <p:spPr bwMode="auto">
          <a:xfrm>
            <a:off x="6305550" y="5545138"/>
            <a:ext cx="152400" cy="152400"/>
          </a:xfrm>
          <a:prstGeom prst="ellipse">
            <a:avLst/>
          </a:prstGeom>
          <a:solidFill>
            <a:srgbClr val="7030A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k-SK"/>
          </a:p>
        </p:txBody>
      </p:sp>
      <p:sp>
        <p:nvSpPr>
          <p:cNvPr id="11272" name="Oval 72"/>
          <p:cNvSpPr>
            <a:spLocks noChangeArrowheads="1"/>
          </p:cNvSpPr>
          <p:nvPr/>
        </p:nvSpPr>
        <p:spPr bwMode="auto">
          <a:xfrm>
            <a:off x="5881688" y="2511425"/>
            <a:ext cx="152400" cy="152400"/>
          </a:xfrm>
          <a:prstGeom prst="ellipse">
            <a:avLst/>
          </a:prstGeom>
          <a:solidFill>
            <a:srgbClr val="7030A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k-SK"/>
          </a:p>
        </p:txBody>
      </p:sp>
      <p:pic>
        <p:nvPicPr>
          <p:cNvPr id="11273" name="Picture 55"/>
          <p:cNvPicPr>
            <a:picLocks noChangeAspect="1" noChangeArrowheads="1"/>
          </p:cNvPicPr>
          <p:nvPr/>
        </p:nvPicPr>
        <p:blipFill>
          <a:blip r:embed="rId3" cstate="print"/>
          <a:srcRect l="11873" t="19745" r="11694" b="34195"/>
          <a:stretch>
            <a:fillRect/>
          </a:stretch>
        </p:blipFill>
        <p:spPr bwMode="auto">
          <a:xfrm>
            <a:off x="5564188" y="2263775"/>
            <a:ext cx="795337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4" name="Oval 71"/>
          <p:cNvSpPr>
            <a:spLocks noChangeArrowheads="1"/>
          </p:cNvSpPr>
          <p:nvPr/>
        </p:nvSpPr>
        <p:spPr bwMode="auto">
          <a:xfrm>
            <a:off x="7327900" y="3236913"/>
            <a:ext cx="152400" cy="152400"/>
          </a:xfrm>
          <a:prstGeom prst="ellipse">
            <a:avLst/>
          </a:prstGeom>
          <a:solidFill>
            <a:srgbClr val="00909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k-SK"/>
          </a:p>
        </p:txBody>
      </p:sp>
      <p:sp>
        <p:nvSpPr>
          <p:cNvPr id="31" name="Oval 72"/>
          <p:cNvSpPr>
            <a:spLocks noChangeArrowheads="1"/>
          </p:cNvSpPr>
          <p:nvPr/>
        </p:nvSpPr>
        <p:spPr bwMode="auto">
          <a:xfrm>
            <a:off x="7251700" y="3160713"/>
            <a:ext cx="152400" cy="152400"/>
          </a:xfrm>
          <a:prstGeom prst="ellipse">
            <a:avLst/>
          </a:prstGeom>
          <a:solidFill>
            <a:srgbClr val="7030A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k-SK"/>
          </a:p>
        </p:txBody>
      </p:sp>
      <p:sp>
        <p:nvSpPr>
          <p:cNvPr id="32" name="Oval 72"/>
          <p:cNvSpPr>
            <a:spLocks noChangeArrowheads="1"/>
          </p:cNvSpPr>
          <p:nvPr/>
        </p:nvSpPr>
        <p:spPr bwMode="auto">
          <a:xfrm>
            <a:off x="1951038" y="3922713"/>
            <a:ext cx="152400" cy="152400"/>
          </a:xfrm>
          <a:prstGeom prst="ellipse">
            <a:avLst/>
          </a:prstGeom>
          <a:solidFill>
            <a:srgbClr val="7030A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k-SK"/>
          </a:p>
        </p:txBody>
      </p:sp>
      <p:sp>
        <p:nvSpPr>
          <p:cNvPr id="33" name="Oval 72"/>
          <p:cNvSpPr>
            <a:spLocks noChangeArrowheads="1"/>
          </p:cNvSpPr>
          <p:nvPr/>
        </p:nvSpPr>
        <p:spPr bwMode="auto">
          <a:xfrm>
            <a:off x="2255838" y="4202113"/>
            <a:ext cx="152400" cy="152400"/>
          </a:xfrm>
          <a:prstGeom prst="ellipse">
            <a:avLst/>
          </a:prstGeom>
          <a:solidFill>
            <a:srgbClr val="7030A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k-SK"/>
          </a:p>
        </p:txBody>
      </p:sp>
      <p:sp>
        <p:nvSpPr>
          <p:cNvPr id="34" name="Oval 71"/>
          <p:cNvSpPr>
            <a:spLocks noChangeArrowheads="1"/>
          </p:cNvSpPr>
          <p:nvPr/>
        </p:nvSpPr>
        <p:spPr bwMode="auto">
          <a:xfrm>
            <a:off x="2332038" y="4240213"/>
            <a:ext cx="152400" cy="152400"/>
          </a:xfrm>
          <a:prstGeom prst="ellipse">
            <a:avLst/>
          </a:prstGeom>
          <a:solidFill>
            <a:srgbClr val="00909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k-SK"/>
          </a:p>
        </p:txBody>
      </p:sp>
      <p:pic>
        <p:nvPicPr>
          <p:cNvPr id="35" name="Picture 55"/>
          <p:cNvPicPr>
            <a:picLocks noChangeAspect="1" noChangeArrowheads="1"/>
          </p:cNvPicPr>
          <p:nvPr/>
        </p:nvPicPr>
        <p:blipFill>
          <a:blip r:embed="rId3" cstate="print"/>
          <a:srcRect l="11873" t="19745" r="11694" b="34195"/>
          <a:stretch>
            <a:fillRect/>
          </a:stretch>
        </p:blipFill>
        <p:spPr bwMode="auto">
          <a:xfrm>
            <a:off x="2255838" y="4392613"/>
            <a:ext cx="795337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k-SK" sz="2400" dirty="0" smtClean="0"/>
              <a:t>PORTFÓLIO SLUŽIEB GEFCO SLOVAKIA</a:t>
            </a:r>
            <a:endParaRPr lang="en-GB" sz="2400" dirty="0" smtClean="0"/>
          </a:p>
        </p:txBody>
      </p:sp>
      <p:pic>
        <p:nvPicPr>
          <p:cNvPr id="71960" name="Picture 53" descr="Fond_01_Externe puce"/>
          <p:cNvPicPr>
            <a:picLocks noChangeAspect="1" noChangeArrowheads="1"/>
          </p:cNvPicPr>
          <p:nvPr/>
        </p:nvPicPr>
        <p:blipFill>
          <a:blip r:embed="rId2" cstate="print"/>
          <a:srcRect l="873" t="18541" r="88004" b="79376"/>
          <a:stretch>
            <a:fillRect/>
          </a:stretch>
        </p:blipFill>
        <p:spPr bwMode="auto">
          <a:xfrm>
            <a:off x="-15875" y="981885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2" name="Ellipse 5"/>
          <p:cNvSpPr/>
          <p:nvPr/>
        </p:nvSpPr>
        <p:spPr>
          <a:xfrm>
            <a:off x="1808210" y="1713314"/>
            <a:ext cx="6311590" cy="353493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2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3" name="Ellipse 6"/>
          <p:cNvSpPr/>
          <p:nvPr/>
        </p:nvSpPr>
        <p:spPr>
          <a:xfrm>
            <a:off x="2265062" y="1949574"/>
            <a:ext cx="5408613" cy="30686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2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15" name="Picture 16" descr="F:\DMKG\MKG_Ops\Communication\Mes images\Picto 3D\lorry_right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7781" y="2176195"/>
            <a:ext cx="457994" cy="40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16" name="Picture 13" descr="F:\DMKG\MKG_Ops\Communication\Mes images\Picto 3D\ship_right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92773" y="1705567"/>
            <a:ext cx="1139479" cy="523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17" name="Picture 12" descr="F:\DMKG\MKG_Ops\Communication\Mes images\Picto 3D\plane_right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77309" y="1734178"/>
            <a:ext cx="858696" cy="498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18" name="Picture 18" descr="\\geac01fich1\Partage Documentation\Marketing_publication\Pictogrammes 3D\customs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92658" y="2125436"/>
            <a:ext cx="934501" cy="25616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19" name="Image 35" descr="Image1.png">
            <a:hlinkClick r:id="" action="ppaction://noaction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27157" y="2697408"/>
            <a:ext cx="710516" cy="418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20" name="Picture 27" descr="H:\Pictogrammes_3D\car carrier2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49391" y="4710821"/>
            <a:ext cx="835153" cy="41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21" name="Picture 28" descr="H:\Pictogrammes_3D\ro_ro _right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13841" y="4195020"/>
            <a:ext cx="900661" cy="482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22" name="Picture 29" descr="G:\Marketing_publication\Pictogrammes_3D\wagon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53020" y="3571820"/>
            <a:ext cx="950990" cy="391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23" name="Picture 30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1869" y="4890839"/>
            <a:ext cx="712352" cy="46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24" name="Arc plein 21"/>
          <p:cNvSpPr/>
          <p:nvPr/>
        </p:nvSpPr>
        <p:spPr>
          <a:xfrm>
            <a:off x="1387175" y="1496773"/>
            <a:ext cx="7072312" cy="4143375"/>
          </a:xfrm>
          <a:prstGeom prst="blockArc">
            <a:avLst>
              <a:gd name="adj1" fmla="val 11618527"/>
              <a:gd name="adj2" fmla="val 13446761"/>
              <a:gd name="adj3" fmla="val 167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2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5" name="Arc plein 22"/>
          <p:cNvSpPr/>
          <p:nvPr/>
        </p:nvSpPr>
        <p:spPr>
          <a:xfrm>
            <a:off x="1372887" y="1504710"/>
            <a:ext cx="7072313" cy="4143375"/>
          </a:xfrm>
          <a:prstGeom prst="blockArc">
            <a:avLst>
              <a:gd name="adj1" fmla="val 13956376"/>
              <a:gd name="adj2" fmla="val 17847484"/>
              <a:gd name="adj3" fmla="val 1534"/>
            </a:avLst>
          </a:prstGeom>
          <a:solidFill>
            <a:srgbClr val="0DC5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2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6" name="Arc plein 23"/>
          <p:cNvSpPr/>
          <p:nvPr/>
        </p:nvSpPr>
        <p:spPr>
          <a:xfrm>
            <a:off x="1372887" y="1495185"/>
            <a:ext cx="7072313" cy="4143375"/>
          </a:xfrm>
          <a:prstGeom prst="blockArc">
            <a:avLst>
              <a:gd name="adj1" fmla="val 18516372"/>
              <a:gd name="adj2" fmla="val 19849014"/>
              <a:gd name="adj3" fmla="val 1353"/>
            </a:avLst>
          </a:prstGeom>
          <a:solidFill>
            <a:srgbClr val="5D2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2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7" name="Arc plein 24"/>
          <p:cNvSpPr/>
          <p:nvPr/>
        </p:nvSpPr>
        <p:spPr>
          <a:xfrm>
            <a:off x="1369712" y="1501535"/>
            <a:ext cx="7072313" cy="4143375"/>
          </a:xfrm>
          <a:prstGeom prst="blockArc">
            <a:avLst>
              <a:gd name="adj1" fmla="val 20195177"/>
              <a:gd name="adj2" fmla="val 21067877"/>
              <a:gd name="adj3" fmla="val 152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2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8" name="Arc plein 25"/>
          <p:cNvSpPr/>
          <p:nvPr/>
        </p:nvSpPr>
        <p:spPr>
          <a:xfrm>
            <a:off x="1376062" y="1509473"/>
            <a:ext cx="7072313" cy="4143375"/>
          </a:xfrm>
          <a:prstGeom prst="blockArc">
            <a:avLst>
              <a:gd name="adj1" fmla="val 21595242"/>
              <a:gd name="adj2" fmla="val 3352511"/>
              <a:gd name="adj3" fmla="val 163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2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9" name="Arc plein 26"/>
          <p:cNvSpPr/>
          <p:nvPr/>
        </p:nvSpPr>
        <p:spPr>
          <a:xfrm>
            <a:off x="1277583" y="1461815"/>
            <a:ext cx="7072313" cy="4143375"/>
          </a:xfrm>
          <a:prstGeom prst="blockArc">
            <a:avLst>
              <a:gd name="adj1" fmla="val 4209678"/>
              <a:gd name="adj2" fmla="val 6523009"/>
              <a:gd name="adj3" fmla="val 138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2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31" name="Picture 330" descr="Bez názvu-2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920525" y="4308152"/>
            <a:ext cx="1857388" cy="738415"/>
          </a:xfrm>
          <a:prstGeom prst="rect">
            <a:avLst/>
          </a:prstGeom>
        </p:spPr>
      </p:pic>
      <p:pic>
        <p:nvPicPr>
          <p:cNvPr id="332" name="Picture 17" descr="F:\DMKG\MKG_Ops\Communication\Mes images\Picto 3D\GEFCO centre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758410" y="3672956"/>
            <a:ext cx="723301" cy="522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33" name="Rectangle 3">
            <a:hlinkClick r:id="rId14" action="ppaction://hlinksldjump"/>
          </p:cNvPr>
          <p:cNvSpPr txBox="1">
            <a:spLocks noChangeArrowheads="1"/>
          </p:cNvSpPr>
          <p:nvPr/>
        </p:nvSpPr>
        <p:spPr bwMode="auto">
          <a:xfrm>
            <a:off x="3704937" y="878531"/>
            <a:ext cx="2262506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22300" lvl="1" indent="-261938" eaLnBrk="0" hangingPunct="0">
              <a:lnSpc>
                <a:spcPct val="125000"/>
              </a:lnSpc>
              <a:spcBef>
                <a:spcPts val="900"/>
              </a:spcBef>
              <a:buClr>
                <a:srgbClr val="0070C0"/>
              </a:buClr>
              <a:buSzPct val="130000"/>
            </a:pPr>
            <a:r>
              <a:rPr lang="sk-SK" sz="1400" u="sng" dirty="0" smtClean="0">
                <a:solidFill>
                  <a:srgbClr val="002060"/>
                </a:solidFill>
                <a:sym typeface="Wingdings" pitchFamily="2" charset="2"/>
              </a:rPr>
              <a:t>Námorná a letecká preprava</a:t>
            </a:r>
            <a:endParaRPr lang="fr-FR" sz="1400" u="sng" dirty="0">
              <a:solidFill>
                <a:srgbClr val="002060"/>
              </a:solidFill>
            </a:endParaRPr>
          </a:p>
        </p:txBody>
      </p:sp>
      <p:sp>
        <p:nvSpPr>
          <p:cNvPr id="334" name="Rectangle 3">
            <a:hlinkClick r:id="rId15" action="ppaction://hlinksldjump"/>
          </p:cNvPr>
          <p:cNvSpPr txBox="1">
            <a:spLocks noChangeArrowheads="1"/>
          </p:cNvSpPr>
          <p:nvPr/>
        </p:nvSpPr>
        <p:spPr bwMode="auto">
          <a:xfrm>
            <a:off x="5967442" y="1333518"/>
            <a:ext cx="2811463" cy="33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22300" lvl="1" indent="-261938" algn="ctr" eaLnBrk="0" hangingPunct="0">
              <a:lnSpc>
                <a:spcPct val="125000"/>
              </a:lnSpc>
              <a:spcBef>
                <a:spcPts val="900"/>
              </a:spcBef>
              <a:buClr>
                <a:srgbClr val="0070C0"/>
              </a:buClr>
              <a:buSzPct val="130000"/>
            </a:pPr>
            <a:r>
              <a:rPr lang="fr-FR" sz="1400" dirty="0">
                <a:solidFill>
                  <a:srgbClr val="002060"/>
                </a:solidFill>
                <a:sym typeface="Wingdings" pitchFamily="2" charset="2"/>
              </a:rPr>
              <a:t>   </a:t>
            </a:r>
            <a:r>
              <a:rPr lang="sk-SK" sz="1400" u="sng" dirty="0" smtClean="0">
                <a:solidFill>
                  <a:schemeClr val="tx2"/>
                </a:solidFill>
                <a:sym typeface="Wingdings" pitchFamily="2" charset="2"/>
              </a:rPr>
              <a:t>Colné služby</a:t>
            </a:r>
            <a:endParaRPr lang="fr-FR" sz="1400" u="sng" dirty="0">
              <a:solidFill>
                <a:schemeClr val="tx2"/>
              </a:solidFill>
            </a:endParaRPr>
          </a:p>
        </p:txBody>
      </p:sp>
      <p:sp>
        <p:nvSpPr>
          <p:cNvPr id="335" name="Rectangle 3">
            <a:hlinkClick r:id="rId16" action="ppaction://hlinksldjump"/>
          </p:cNvPr>
          <p:cNvSpPr txBox="1">
            <a:spLocks noChangeArrowheads="1"/>
          </p:cNvSpPr>
          <p:nvPr/>
        </p:nvSpPr>
        <p:spPr bwMode="auto">
          <a:xfrm>
            <a:off x="7496205" y="2238393"/>
            <a:ext cx="1647795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22300" lvl="1" indent="-261938" eaLnBrk="0" hangingPunct="0">
              <a:lnSpc>
                <a:spcPct val="125000"/>
              </a:lnSpc>
              <a:spcBef>
                <a:spcPts val="0"/>
              </a:spcBef>
              <a:buClr>
                <a:srgbClr val="0070C0"/>
              </a:buClr>
              <a:buSzPct val="130000"/>
            </a:pPr>
            <a:r>
              <a:rPr lang="en-GB" sz="1400" u="sng" dirty="0" smtClean="0">
                <a:solidFill>
                  <a:srgbClr val="002060"/>
                </a:solidFill>
                <a:latin typeface="Verdana" pitchFamily="34" charset="0"/>
                <a:sym typeface="Wingdings" pitchFamily="2" charset="2"/>
              </a:rPr>
              <a:t>GEFCO</a:t>
            </a:r>
          </a:p>
          <a:p>
            <a:pPr marL="622300" lvl="1" indent="-261938" eaLnBrk="0" hangingPunct="0">
              <a:lnSpc>
                <a:spcPct val="125000"/>
              </a:lnSpc>
              <a:spcBef>
                <a:spcPts val="0"/>
              </a:spcBef>
              <a:buClr>
                <a:srgbClr val="0070C0"/>
              </a:buClr>
              <a:buSzPct val="130000"/>
            </a:pPr>
            <a:r>
              <a:rPr lang="sk-SK" sz="1400" dirty="0" smtClean="0">
                <a:solidFill>
                  <a:srgbClr val="002060"/>
                </a:solidFill>
                <a:latin typeface="Verdana" pitchFamily="34" charset="0"/>
                <a:sym typeface="Wingdings" pitchFamily="2" charset="2"/>
              </a:rPr>
              <a:t>     </a:t>
            </a:r>
            <a:r>
              <a:rPr lang="en-GB" sz="1400" u="sng" dirty="0" smtClean="0">
                <a:solidFill>
                  <a:srgbClr val="002060"/>
                </a:solidFill>
                <a:latin typeface="Verdana" pitchFamily="34" charset="0"/>
                <a:sym typeface="Wingdings" pitchFamily="2" charset="2"/>
              </a:rPr>
              <a:t>Sp</a:t>
            </a:r>
            <a:r>
              <a:rPr lang="sk-SK" sz="1400" u="sng" dirty="0" err="1" smtClean="0">
                <a:solidFill>
                  <a:srgbClr val="002060"/>
                </a:solidFill>
                <a:latin typeface="Verdana" pitchFamily="34" charset="0"/>
                <a:sym typeface="Wingdings" pitchFamily="2" charset="2"/>
              </a:rPr>
              <a:t>écial</a:t>
            </a:r>
            <a:endParaRPr lang="fr-FR" sz="1400" u="sng" dirty="0">
              <a:solidFill>
                <a:srgbClr val="002060"/>
              </a:solidFill>
              <a:latin typeface="Verdana" pitchFamily="34" charset="0"/>
            </a:endParaRPr>
          </a:p>
        </p:txBody>
      </p:sp>
      <p:sp>
        <p:nvSpPr>
          <p:cNvPr id="336" name="Rectangle 3">
            <a:hlinkClick r:id="rId17" action="ppaction://hlinksldjump"/>
          </p:cNvPr>
          <p:cNvSpPr txBox="1">
            <a:spLocks noChangeArrowheads="1"/>
          </p:cNvSpPr>
          <p:nvPr/>
        </p:nvSpPr>
        <p:spPr bwMode="auto">
          <a:xfrm>
            <a:off x="7131051" y="4777480"/>
            <a:ext cx="1703387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7188" lvl="1" indent="3175" algn="ctr" eaLnBrk="0" hangingPunct="0">
              <a:lnSpc>
                <a:spcPct val="125000"/>
              </a:lnSpc>
              <a:spcBef>
                <a:spcPts val="900"/>
              </a:spcBef>
              <a:buClr>
                <a:srgbClr val="0070C0"/>
              </a:buClr>
              <a:buSzPct val="130000"/>
            </a:pPr>
            <a:r>
              <a:rPr lang="fr-FR" sz="1400" dirty="0">
                <a:solidFill>
                  <a:srgbClr val="002060"/>
                </a:solidFill>
                <a:sym typeface="Wingdings" pitchFamily="2" charset="2"/>
              </a:rPr>
              <a:t>       </a:t>
            </a:r>
            <a:r>
              <a:rPr lang="sk-SK" sz="1400" u="sng" dirty="0" err="1" smtClean="0">
                <a:solidFill>
                  <a:srgbClr val="002060"/>
                </a:solidFill>
                <a:sym typeface="Wingdings" pitchFamily="2" charset="2"/>
              </a:rPr>
              <a:t>Automotive</a:t>
            </a:r>
            <a:endParaRPr lang="fr-FR" sz="1400" u="sng" dirty="0">
              <a:solidFill>
                <a:srgbClr val="002060"/>
              </a:solidFill>
              <a:sym typeface="Wingdings" pitchFamily="2" charset="2"/>
            </a:endParaRPr>
          </a:p>
        </p:txBody>
      </p:sp>
      <p:sp>
        <p:nvSpPr>
          <p:cNvPr id="337" name="Rectangle 3">
            <a:hlinkClick r:id="rId18" action="ppaction://hlinksldjump"/>
          </p:cNvPr>
          <p:cNvSpPr txBox="1">
            <a:spLocks noChangeArrowheads="1"/>
          </p:cNvSpPr>
          <p:nvPr/>
        </p:nvSpPr>
        <p:spPr bwMode="auto">
          <a:xfrm>
            <a:off x="3643363" y="5758465"/>
            <a:ext cx="2000229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57188" lvl="1" indent="3175" algn="ctr" eaLnBrk="0" hangingPunct="0">
              <a:lnSpc>
                <a:spcPct val="125000"/>
              </a:lnSpc>
              <a:spcBef>
                <a:spcPts val="900"/>
              </a:spcBef>
              <a:buClr>
                <a:srgbClr val="0070C0"/>
              </a:buClr>
              <a:buSzPct val="130000"/>
            </a:pPr>
            <a:r>
              <a:rPr lang="fr-FR" sz="1400" u="sng" dirty="0" smtClean="0">
                <a:solidFill>
                  <a:srgbClr val="002060"/>
                </a:solidFill>
                <a:sym typeface="Wingdings" pitchFamily="2" charset="2"/>
              </a:rPr>
              <a:t>Mana</a:t>
            </a:r>
            <a:r>
              <a:rPr lang="sk-SK" sz="1400" u="sng" dirty="0" err="1" smtClean="0">
                <a:solidFill>
                  <a:srgbClr val="002060"/>
                </a:solidFill>
                <a:sym typeface="Wingdings" pitchFamily="2" charset="2"/>
              </a:rPr>
              <a:t>žment</a:t>
            </a:r>
            <a:r>
              <a:rPr lang="sk-SK" sz="1400" u="sng" dirty="0" smtClean="0">
                <a:solidFill>
                  <a:srgbClr val="002060"/>
                </a:solidFill>
                <a:sym typeface="Wingdings" pitchFamily="2" charset="2"/>
              </a:rPr>
              <a:t> vratných obalov</a:t>
            </a:r>
            <a:endParaRPr lang="fr-FR" sz="1400" u="sng" dirty="0">
              <a:solidFill>
                <a:srgbClr val="002060"/>
              </a:solidFill>
            </a:endParaRPr>
          </a:p>
        </p:txBody>
      </p:sp>
      <p:sp>
        <p:nvSpPr>
          <p:cNvPr id="338" name="Rectangle 3">
            <a:hlinkClick r:id="rId19" action="ppaction://hlinksldjump"/>
          </p:cNvPr>
          <p:cNvSpPr txBox="1">
            <a:spLocks noChangeArrowheads="1"/>
          </p:cNvSpPr>
          <p:nvPr/>
        </p:nvSpPr>
        <p:spPr bwMode="auto">
          <a:xfrm>
            <a:off x="772366" y="5057750"/>
            <a:ext cx="2071688" cy="36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763" lvl="1" indent="3175" algn="ctr" eaLnBrk="0" hangingPunct="0">
              <a:lnSpc>
                <a:spcPct val="125000"/>
              </a:lnSpc>
              <a:spcBef>
                <a:spcPts val="900"/>
              </a:spcBef>
              <a:buClr>
                <a:srgbClr val="0070C0"/>
              </a:buClr>
              <a:buSzPct val="130000"/>
            </a:pPr>
            <a:r>
              <a:rPr lang="fr-FR" sz="1400" u="sng" dirty="0" err="1" smtClean="0">
                <a:solidFill>
                  <a:srgbClr val="002060"/>
                </a:solidFill>
                <a:sym typeface="Wingdings" pitchFamily="2" charset="2"/>
              </a:rPr>
              <a:t>Logistika</a:t>
            </a:r>
            <a:r>
              <a:rPr lang="fr-FR" sz="1400" u="sng" dirty="0" smtClean="0">
                <a:solidFill>
                  <a:srgbClr val="002060"/>
                </a:solidFill>
                <a:sym typeface="Wingdings" pitchFamily="2" charset="2"/>
              </a:rPr>
              <a:t> </a:t>
            </a:r>
            <a:r>
              <a:rPr lang="fr-FR" sz="1400" u="sng" dirty="0" err="1" smtClean="0">
                <a:solidFill>
                  <a:srgbClr val="002060"/>
                </a:solidFill>
                <a:sym typeface="Wingdings" pitchFamily="2" charset="2"/>
              </a:rPr>
              <a:t>skladovania</a:t>
            </a:r>
            <a:endParaRPr lang="fr-FR" sz="1400" u="sng" dirty="0">
              <a:solidFill>
                <a:srgbClr val="002060"/>
              </a:solidFill>
            </a:endParaRPr>
          </a:p>
        </p:txBody>
      </p:sp>
      <p:sp>
        <p:nvSpPr>
          <p:cNvPr id="339" name="Rectangle 3">
            <a:hlinkClick r:id="rId20" action="ppaction://hlinksldjump"/>
          </p:cNvPr>
          <p:cNvSpPr txBox="1">
            <a:spLocks noChangeArrowheads="1"/>
          </p:cNvSpPr>
          <p:nvPr/>
        </p:nvSpPr>
        <p:spPr bwMode="auto">
          <a:xfrm>
            <a:off x="696002" y="1714488"/>
            <a:ext cx="2592387" cy="36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22300" lvl="1" indent="-261938" eaLnBrk="0" hangingPunct="0">
              <a:lnSpc>
                <a:spcPct val="125000"/>
              </a:lnSpc>
              <a:spcBef>
                <a:spcPts val="900"/>
              </a:spcBef>
              <a:buClr>
                <a:srgbClr val="0070C0"/>
              </a:buClr>
              <a:buSzPct val="130000"/>
            </a:pPr>
            <a:r>
              <a:rPr lang="sk-SK" sz="1400" u="sng" dirty="0" smtClean="0">
                <a:solidFill>
                  <a:srgbClr val="002060"/>
                </a:solidFill>
                <a:sym typeface="Wingdings" pitchFamily="2" charset="2"/>
              </a:rPr>
              <a:t>Cestná preprava</a:t>
            </a:r>
            <a:endParaRPr lang="fr-FR" sz="1400" u="sng" dirty="0">
              <a:solidFill>
                <a:srgbClr val="002060"/>
              </a:solidFill>
            </a:endParaRPr>
          </a:p>
        </p:txBody>
      </p:sp>
      <p:pic>
        <p:nvPicPr>
          <p:cNvPr id="340" name="Picture 45" descr="MondeGEFCO2006(groupe)"/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D7E7F6"/>
              </a:clrFrom>
              <a:clrTo>
                <a:srgbClr val="D7E7F6">
                  <a:alpha val="0"/>
                </a:srgbClr>
              </a:clrTo>
            </a:clrChange>
            <a:lum bright="40000" contrast="-70000"/>
            <a:grayscl/>
          </a:blip>
          <a:srcRect/>
          <a:stretch>
            <a:fillRect/>
          </a:stretch>
        </p:blipFill>
        <p:spPr bwMode="auto">
          <a:xfrm>
            <a:off x="2481711" y="2169720"/>
            <a:ext cx="5020172" cy="2879480"/>
          </a:xfrm>
          <a:prstGeom prst="rect">
            <a:avLst/>
          </a:prstGeom>
          <a:noFill/>
          <a:effectLst>
            <a:outerShdw dist="35921" dir="2700000" algn="ctr" rotWithShape="0">
              <a:srgbClr val="B2B2B2"/>
            </a:outerShdw>
          </a:effectLst>
        </p:spPr>
      </p:pic>
      <p:sp>
        <p:nvSpPr>
          <p:cNvPr id="330" name="Arc 329"/>
          <p:cNvSpPr/>
          <p:nvPr/>
        </p:nvSpPr>
        <p:spPr>
          <a:xfrm flipH="1" flipV="1">
            <a:off x="1420459" y="1318939"/>
            <a:ext cx="6786610" cy="4286280"/>
          </a:xfrm>
          <a:prstGeom prst="arc">
            <a:avLst>
              <a:gd name="adj1" fmla="val 17841208"/>
              <a:gd name="adj2" fmla="val 9351"/>
            </a:avLst>
          </a:prstGeom>
          <a:noFill/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k-SK" sz="1200">
              <a:ln w="38100">
                <a:solidFill>
                  <a:schemeClr val="tx1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sp>
        <p:nvSpPr>
          <p:cNvPr id="341" name="Arc plein 26"/>
          <p:cNvSpPr/>
          <p:nvPr/>
        </p:nvSpPr>
        <p:spPr>
          <a:xfrm>
            <a:off x="1305464" y="1509153"/>
            <a:ext cx="7072313" cy="4143375"/>
          </a:xfrm>
          <a:prstGeom prst="blockArc">
            <a:avLst>
              <a:gd name="adj1" fmla="val 4209678"/>
              <a:gd name="adj2" fmla="val 6523009"/>
              <a:gd name="adj3" fmla="val 138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20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14" name="Picture 15" descr="F:\DMKG\MKG_Ops\Communication\Mes images\Picto 3D\semi_trailer_right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2" cstate="print">
            <a:lum bright="14000"/>
          </a:blip>
          <a:srcRect/>
          <a:stretch>
            <a:fillRect/>
          </a:stretch>
        </p:blipFill>
        <p:spPr bwMode="auto">
          <a:xfrm>
            <a:off x="1920525" y="2676261"/>
            <a:ext cx="796943" cy="583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4" name="Picture 53" descr="Fond_01_Externe puce"/>
          <p:cNvPicPr>
            <a:picLocks noChangeAspect="1" noChangeArrowheads="1"/>
          </p:cNvPicPr>
          <p:nvPr/>
        </p:nvPicPr>
        <p:blipFill>
          <a:blip r:embed="rId2" cstate="print"/>
          <a:srcRect l="873" t="18541" r="88004" b="79376"/>
          <a:stretch>
            <a:fillRect/>
          </a:stretch>
        </p:blipFill>
        <p:spPr bwMode="auto">
          <a:xfrm>
            <a:off x="832289" y="981885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Action Button: End 34">
            <a:hlinkClick r:id="rId23" action="ppaction://hlinksldjump" highlightClick="1"/>
          </p:cNvPr>
          <p:cNvSpPr/>
          <p:nvPr/>
        </p:nvSpPr>
        <p:spPr>
          <a:xfrm>
            <a:off x="8758752" y="6389407"/>
            <a:ext cx="199512" cy="166668"/>
          </a:xfrm>
          <a:prstGeom prst="actionButtonEnd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998538" y="3815862"/>
            <a:ext cx="7832145" cy="2338753"/>
          </a:xfrm>
          <a:prstGeom prst="rect">
            <a:avLst/>
          </a:prstGeom>
          <a:solidFill>
            <a:srgbClr val="006600"/>
          </a:solidFill>
          <a:ln>
            <a:solidFill>
              <a:schemeClr val="accent2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13316" name="Picture 9" descr="Fond_01_Externe puce"/>
          <p:cNvPicPr>
            <a:picLocks noChangeAspect="1" noChangeArrowheads="1"/>
          </p:cNvPicPr>
          <p:nvPr/>
        </p:nvPicPr>
        <p:blipFill>
          <a:blip r:embed="rId2" cstate="print"/>
          <a:srcRect l="873" t="18541" r="88004" b="79376"/>
          <a:stretch>
            <a:fillRect/>
          </a:stretch>
        </p:blipFill>
        <p:spPr bwMode="auto">
          <a:xfrm>
            <a:off x="0" y="996950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Fond_01_Externe puce"/>
          <p:cNvPicPr>
            <a:picLocks noChangeAspect="1" noChangeArrowheads="1"/>
          </p:cNvPicPr>
          <p:nvPr/>
        </p:nvPicPr>
        <p:blipFill>
          <a:blip r:embed="rId2" cstate="print"/>
          <a:srcRect l="873" t="18541" r="88004" b="79376"/>
          <a:stretch>
            <a:fillRect/>
          </a:stretch>
        </p:blipFill>
        <p:spPr bwMode="auto">
          <a:xfrm>
            <a:off x="874713" y="984879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3" name="Diagram 42"/>
          <p:cNvGraphicFramePr/>
          <p:nvPr/>
        </p:nvGraphicFramePr>
        <p:xfrm>
          <a:off x="998538" y="1320041"/>
          <a:ext cx="6084000" cy="19440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4" name="Rounded Rectangle 43"/>
          <p:cNvSpPr/>
          <p:nvPr/>
        </p:nvSpPr>
        <p:spPr>
          <a:xfrm>
            <a:off x="1271874" y="3490550"/>
            <a:ext cx="7172325" cy="2405185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45" name="Rectangle 44"/>
          <p:cNvSpPr/>
          <p:nvPr/>
        </p:nvSpPr>
        <p:spPr>
          <a:xfrm>
            <a:off x="1403350" y="3569678"/>
            <a:ext cx="535519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Clr>
                <a:schemeClr val="bg1"/>
              </a:buClr>
              <a:buSzPct val="80000"/>
              <a:buFont typeface="Wingdings 3" pitchFamily="18" charset="2"/>
              <a:buChar char="w"/>
            </a:pPr>
            <a:r>
              <a:rPr lang="en-GB" sz="1600" dirty="0" smtClean="0">
                <a:solidFill>
                  <a:srgbClr val="006600"/>
                </a:solidFill>
              </a:rPr>
              <a:t>„Just in </a:t>
            </a:r>
            <a:r>
              <a:rPr lang="sk-SK" sz="1600" dirty="0" smtClean="0">
                <a:solidFill>
                  <a:srgbClr val="006600"/>
                </a:solidFill>
              </a:rPr>
              <a:t>T</a:t>
            </a:r>
            <a:r>
              <a:rPr lang="en-GB" sz="1600" dirty="0" smtClean="0">
                <a:solidFill>
                  <a:srgbClr val="006600"/>
                </a:solidFill>
              </a:rPr>
              <a:t>ime“ dodávky</a:t>
            </a:r>
          </a:p>
          <a:p>
            <a:pPr>
              <a:lnSpc>
                <a:spcPct val="100000"/>
              </a:lnSpc>
              <a:buClr>
                <a:schemeClr val="bg1"/>
              </a:buClr>
              <a:buSzPct val="80000"/>
              <a:buFont typeface="Wingdings 3" pitchFamily="18" charset="2"/>
              <a:buChar char="w"/>
            </a:pPr>
            <a:r>
              <a:rPr lang="sk-SK" sz="1600" dirty="0" smtClean="0">
                <a:solidFill>
                  <a:srgbClr val="006600"/>
                </a:solidFill>
              </a:rPr>
              <a:t>„</a:t>
            </a:r>
            <a:r>
              <a:rPr lang="en-GB" sz="1600" dirty="0" smtClean="0">
                <a:solidFill>
                  <a:srgbClr val="006600"/>
                </a:solidFill>
              </a:rPr>
              <a:t>Just in </a:t>
            </a:r>
            <a:r>
              <a:rPr lang="sk-SK" sz="1600" dirty="0" smtClean="0">
                <a:solidFill>
                  <a:srgbClr val="006600"/>
                </a:solidFill>
              </a:rPr>
              <a:t>S</a:t>
            </a:r>
            <a:r>
              <a:rPr lang="en-GB" sz="1600" dirty="0" smtClean="0">
                <a:solidFill>
                  <a:srgbClr val="006600"/>
                </a:solidFill>
              </a:rPr>
              <a:t>equence</a:t>
            </a:r>
            <a:r>
              <a:rPr lang="sk-SK" sz="1600" dirty="0" smtClean="0">
                <a:solidFill>
                  <a:srgbClr val="006600"/>
                </a:solidFill>
              </a:rPr>
              <a:t>“ dodávky</a:t>
            </a:r>
            <a:endParaRPr lang="en-GB" sz="1600" dirty="0" smtClean="0">
              <a:solidFill>
                <a:srgbClr val="006600"/>
              </a:solidFill>
            </a:endParaRPr>
          </a:p>
          <a:p>
            <a:pPr>
              <a:lnSpc>
                <a:spcPct val="100000"/>
              </a:lnSpc>
              <a:buClr>
                <a:schemeClr val="bg1"/>
              </a:buClr>
              <a:buSzPct val="80000"/>
              <a:buFont typeface="Wingdings 3" pitchFamily="18" charset="2"/>
              <a:buChar char="w"/>
            </a:pPr>
            <a:r>
              <a:rPr lang="sk-SK" sz="1600" dirty="0" smtClean="0">
                <a:solidFill>
                  <a:srgbClr val="006600"/>
                </a:solidFill>
              </a:rPr>
              <a:t>Služba „</a:t>
            </a:r>
            <a:r>
              <a:rPr lang="en-GB" sz="1600" dirty="0" smtClean="0">
                <a:solidFill>
                  <a:srgbClr val="006600"/>
                </a:solidFill>
              </a:rPr>
              <a:t>Depot/door – door/depot</a:t>
            </a:r>
            <a:r>
              <a:rPr lang="sk-SK" sz="1600" dirty="0" smtClean="0">
                <a:solidFill>
                  <a:srgbClr val="006600"/>
                </a:solidFill>
              </a:rPr>
              <a:t>“</a:t>
            </a:r>
            <a:endParaRPr lang="en-GB" sz="1600" dirty="0" smtClean="0">
              <a:solidFill>
                <a:srgbClr val="006600"/>
              </a:solidFill>
            </a:endParaRPr>
          </a:p>
          <a:p>
            <a:pPr>
              <a:lnSpc>
                <a:spcPct val="100000"/>
              </a:lnSpc>
              <a:buClr>
                <a:schemeClr val="bg1"/>
              </a:buClr>
              <a:buSzPct val="80000"/>
              <a:buFont typeface="Wingdings 3" pitchFamily="18" charset="2"/>
              <a:buChar char="w"/>
            </a:pPr>
            <a:r>
              <a:rPr lang="sk-SK" sz="1600" dirty="0" smtClean="0">
                <a:solidFill>
                  <a:srgbClr val="006600"/>
                </a:solidFill>
              </a:rPr>
              <a:t>Urgentné prepravy</a:t>
            </a:r>
            <a:endParaRPr lang="en-GB" sz="1600" dirty="0" smtClean="0">
              <a:solidFill>
                <a:srgbClr val="006600"/>
              </a:solidFill>
            </a:endParaRPr>
          </a:p>
          <a:p>
            <a:pPr>
              <a:lnSpc>
                <a:spcPct val="100000"/>
              </a:lnSpc>
              <a:buClr>
                <a:schemeClr val="bg1"/>
              </a:buClr>
              <a:buSzPct val="80000"/>
              <a:buFont typeface="Wingdings 3" pitchFamily="18" charset="2"/>
              <a:buChar char="w"/>
            </a:pPr>
            <a:r>
              <a:rPr lang="sk-SK" sz="1600" dirty="0" smtClean="0">
                <a:solidFill>
                  <a:srgbClr val="006600"/>
                </a:solidFill>
              </a:rPr>
              <a:t>Preprava neštandardného tovaru</a:t>
            </a:r>
            <a:endParaRPr lang="en-GB" sz="1600" dirty="0" smtClean="0">
              <a:solidFill>
                <a:srgbClr val="006600"/>
              </a:solidFill>
            </a:endParaRPr>
          </a:p>
          <a:p>
            <a:pPr>
              <a:lnSpc>
                <a:spcPct val="100000"/>
              </a:lnSpc>
              <a:buClr>
                <a:schemeClr val="bg1"/>
              </a:buClr>
              <a:buSzPct val="80000"/>
              <a:buFont typeface="Wingdings 3" pitchFamily="18" charset="2"/>
              <a:buChar char="w"/>
            </a:pPr>
            <a:r>
              <a:rPr lang="sk-SK" sz="1600" dirty="0" smtClean="0">
                <a:solidFill>
                  <a:srgbClr val="006600"/>
                </a:solidFill>
              </a:rPr>
              <a:t>Spätné prepravy (vratné obaly, reklamovaný tovar....)</a:t>
            </a:r>
            <a:endParaRPr lang="en-GB" sz="1600" dirty="0" smtClean="0">
              <a:solidFill>
                <a:srgbClr val="006600"/>
              </a:solidFill>
            </a:endParaRPr>
          </a:p>
          <a:p>
            <a:pPr>
              <a:lnSpc>
                <a:spcPct val="100000"/>
              </a:lnSpc>
              <a:buClr>
                <a:schemeClr val="bg1"/>
              </a:buClr>
              <a:buSzPct val="80000"/>
              <a:buFont typeface="Wingdings 3" pitchFamily="18" charset="2"/>
              <a:buChar char="w"/>
            </a:pPr>
            <a:r>
              <a:rPr lang="sk-SK" sz="1600" dirty="0" smtClean="0">
                <a:solidFill>
                  <a:srgbClr val="006600"/>
                </a:solidFill>
              </a:rPr>
              <a:t>Preprava nebezpečného tovaru</a:t>
            </a:r>
            <a:r>
              <a:rPr lang="en-GB" sz="1600" dirty="0" smtClean="0">
                <a:solidFill>
                  <a:srgbClr val="006600"/>
                </a:solidFill>
              </a:rPr>
              <a:t> (ADR)</a:t>
            </a:r>
          </a:p>
          <a:p>
            <a:pPr>
              <a:lnSpc>
                <a:spcPct val="100000"/>
              </a:lnSpc>
              <a:buClr>
                <a:schemeClr val="bg1"/>
              </a:buClr>
              <a:buSzPct val="80000"/>
              <a:buFont typeface="Wingdings 3" pitchFamily="18" charset="2"/>
              <a:buChar char="w"/>
            </a:pPr>
            <a:r>
              <a:rPr lang="en-GB" sz="1600" dirty="0" smtClean="0">
                <a:solidFill>
                  <a:srgbClr val="006600"/>
                </a:solidFill>
              </a:rPr>
              <a:t>Reporting</a:t>
            </a:r>
            <a:endParaRPr lang="en-GB" sz="1600" b="1" dirty="0" smtClean="0">
              <a:solidFill>
                <a:srgbClr val="006600"/>
              </a:solidFill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6682700" y="72674"/>
            <a:ext cx="2365657" cy="1357016"/>
            <a:chOff x="6682700" y="72674"/>
            <a:chExt cx="2365657" cy="1357016"/>
          </a:xfrm>
        </p:grpSpPr>
        <p:sp>
          <p:nvSpPr>
            <p:cNvPr id="12" name="Ellipse 3"/>
            <p:cNvSpPr/>
            <p:nvPr/>
          </p:nvSpPr>
          <p:spPr>
            <a:xfrm>
              <a:off x="6855846" y="144052"/>
              <a:ext cx="2077690" cy="11533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/>
            </a:p>
          </p:txBody>
        </p:sp>
        <p:sp>
          <p:nvSpPr>
            <p:cNvPr id="13" name="Ellipse 4"/>
            <p:cNvSpPr/>
            <p:nvPr/>
          </p:nvSpPr>
          <p:spPr>
            <a:xfrm>
              <a:off x="7070368" y="259125"/>
              <a:ext cx="1675022" cy="9388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/>
            </a:p>
          </p:txBody>
        </p:sp>
        <p:pic>
          <p:nvPicPr>
            <p:cNvPr id="14" name="Picture 13" descr="F:\DMKG\MKG_Ops\Communication\Mes images\Picto 3D\ship_right.pn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grayscl/>
            </a:blip>
            <a:srcRect/>
            <a:stretch>
              <a:fillRect/>
            </a:stretch>
          </p:blipFill>
          <p:spPr bwMode="auto">
            <a:xfrm>
              <a:off x="7805404" y="141525"/>
              <a:ext cx="375101" cy="1707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15" name="Picture 12" descr="F:\DMKG\MKG_Ops\Communication\Mes images\Picto 3D\plane_right.png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grayscl/>
            </a:blip>
            <a:srcRect/>
            <a:stretch>
              <a:fillRect/>
            </a:stretch>
          </p:blipFill>
          <p:spPr bwMode="auto">
            <a:xfrm>
              <a:off x="7471128" y="150860"/>
              <a:ext cx="282671" cy="162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16" name="Picture 18" descr="\\geac01fich1\Partage Documentation\Marketing_publication\Pictogrammes 3D\customs.png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grayscl/>
            </a:blip>
            <a:srcRect/>
            <a:stretch>
              <a:fillRect/>
            </a:stretch>
          </p:blipFill>
          <p:spPr bwMode="auto">
            <a:xfrm>
              <a:off x="8332065" y="278513"/>
              <a:ext cx="307625" cy="83579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17" name="Image 35" descr="Image1.png">
              <a:hlinkClick r:id="rId13" action="ppaction://hlinksldjump"/>
            </p:cNvPr>
            <p:cNvPicPr>
              <a:picLocks noChangeAspect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</a:blip>
            <a:srcRect/>
            <a:stretch>
              <a:fillRect/>
            </a:stretch>
          </p:blipFill>
          <p:spPr bwMode="auto">
            <a:xfrm>
              <a:off x="8639691" y="465125"/>
              <a:ext cx="233892" cy="136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18" name="Picture 27" descr="H:\Pictogrammes_3D\car carrier2.png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grayscl/>
            </a:blip>
            <a:srcRect/>
            <a:stretch>
              <a:fillRect/>
            </a:stretch>
          </p:blipFill>
          <p:spPr bwMode="auto">
            <a:xfrm>
              <a:off x="8251986" y="1122030"/>
              <a:ext cx="274921" cy="136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19" name="Picture 28" descr="H:\Pictogrammes_3D\ro_ro _right.png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7" cstate="print">
              <a:grayscl/>
            </a:blip>
            <a:srcRect/>
            <a:stretch>
              <a:fillRect/>
            </a:stretch>
          </p:blipFill>
          <p:spPr bwMode="auto">
            <a:xfrm>
              <a:off x="8536550" y="953745"/>
              <a:ext cx="296486" cy="1573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20" name="Picture 29" descr="G:\Marketing_publication\Pictogrammes_3D\wagon.png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8" cstate="print">
              <a:grayscl/>
            </a:blip>
            <a:srcRect/>
            <a:stretch>
              <a:fillRect/>
            </a:stretch>
          </p:blipFill>
          <p:spPr bwMode="auto">
            <a:xfrm>
              <a:off x="8681122" y="750417"/>
              <a:ext cx="313053" cy="127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21" name="Picture 30">
              <a:hlinkClick r:id="rId1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</a:blip>
            <a:srcRect/>
            <a:stretch>
              <a:fillRect/>
            </a:stretch>
          </p:blipFill>
          <p:spPr bwMode="auto">
            <a:xfrm>
              <a:off x="7779613" y="1190339"/>
              <a:ext cx="234497" cy="153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22" name="Picture 17" descr="F:\DMKG\MKG_Ops\Communication\Mes images\Picto 3D\GEFCO centre.png">
              <a:hlinkClick r:id="rId2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22" cstate="print">
              <a:grayscl/>
            </a:blip>
            <a:srcRect/>
            <a:stretch>
              <a:fillRect/>
            </a:stretch>
          </p:blipFill>
          <p:spPr bwMode="auto">
            <a:xfrm>
              <a:off x="6887049" y="827400"/>
              <a:ext cx="238101" cy="170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sp>
          <p:nvSpPr>
            <p:cNvPr id="23" name="Arc plein 20"/>
            <p:cNvSpPr/>
            <p:nvPr/>
          </p:nvSpPr>
          <p:spPr>
            <a:xfrm>
              <a:off x="6712408" y="75782"/>
              <a:ext cx="2328632" cy="1351836"/>
            </a:xfrm>
            <a:prstGeom prst="blockArc">
              <a:avLst>
                <a:gd name="adj1" fmla="val 13956376"/>
                <a:gd name="adj2" fmla="val 17847484"/>
                <a:gd name="adj3" fmla="val 1534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sp>
          <p:nvSpPr>
            <p:cNvPr id="24" name="Arc plein 21"/>
            <p:cNvSpPr/>
            <p:nvPr/>
          </p:nvSpPr>
          <p:spPr>
            <a:xfrm>
              <a:off x="6712408" y="72674"/>
              <a:ext cx="2328632" cy="1351837"/>
            </a:xfrm>
            <a:prstGeom prst="blockArc">
              <a:avLst>
                <a:gd name="adj1" fmla="val 18516372"/>
                <a:gd name="adj2" fmla="val 19849014"/>
                <a:gd name="adj3" fmla="val 1353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sp>
          <p:nvSpPr>
            <p:cNvPr id="25" name="Arc plein 22"/>
            <p:cNvSpPr/>
            <p:nvPr/>
          </p:nvSpPr>
          <p:spPr>
            <a:xfrm>
              <a:off x="6711363" y="74746"/>
              <a:ext cx="2327587" cy="1351837"/>
            </a:xfrm>
            <a:prstGeom prst="blockArc">
              <a:avLst>
                <a:gd name="adj1" fmla="val 20195177"/>
                <a:gd name="adj2" fmla="val 21067877"/>
                <a:gd name="adj3" fmla="val 152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sp>
          <p:nvSpPr>
            <p:cNvPr id="26" name="Arc plein 23"/>
            <p:cNvSpPr/>
            <p:nvPr/>
          </p:nvSpPr>
          <p:spPr>
            <a:xfrm>
              <a:off x="6713454" y="77854"/>
              <a:ext cx="2328632" cy="1351836"/>
            </a:xfrm>
            <a:prstGeom prst="blockArc">
              <a:avLst>
                <a:gd name="adj1" fmla="val 21595242"/>
                <a:gd name="adj2" fmla="val 3352511"/>
                <a:gd name="adj3" fmla="val 1633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sp>
          <p:nvSpPr>
            <p:cNvPr id="27" name="Arc plein 24"/>
            <p:cNvSpPr/>
            <p:nvPr/>
          </p:nvSpPr>
          <p:spPr>
            <a:xfrm>
              <a:off x="6719725" y="76818"/>
              <a:ext cx="2328632" cy="1351837"/>
            </a:xfrm>
            <a:prstGeom prst="blockArc">
              <a:avLst>
                <a:gd name="adj1" fmla="val 4209678"/>
                <a:gd name="adj2" fmla="val 6523009"/>
                <a:gd name="adj3" fmla="val 1387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sp>
          <p:nvSpPr>
            <p:cNvPr id="30" name="Arc plein 19"/>
            <p:cNvSpPr/>
            <p:nvPr/>
          </p:nvSpPr>
          <p:spPr>
            <a:xfrm>
              <a:off x="6717634" y="73711"/>
              <a:ext cx="2327587" cy="1351836"/>
            </a:xfrm>
            <a:prstGeom prst="blockArc">
              <a:avLst>
                <a:gd name="adj1" fmla="val 11618527"/>
                <a:gd name="adj2" fmla="val 13446761"/>
                <a:gd name="adj3" fmla="val 1678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pic>
          <p:nvPicPr>
            <p:cNvPr id="31" name="Picture 15" descr="F:\DMKG\MKG_Ops\Communication\Mes images\Picto 3D\semi_trailer_right.png">
              <a:hlinkClick r:id="rId2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24" cstate="print">
              <a:lum bright="14000"/>
            </a:blip>
            <a:srcRect/>
            <a:stretch>
              <a:fillRect/>
            </a:stretch>
          </p:blipFill>
          <p:spPr bwMode="auto">
            <a:xfrm>
              <a:off x="6944421" y="411268"/>
              <a:ext cx="262344" cy="190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32" name="Picture 16" descr="F:\DMKG\MKG_Ops\Communication\Mes images\Picto 3D\lorry_right.png">
              <a:hlinkClick r:id="rId2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25" cstate="print"/>
            <a:srcRect/>
            <a:stretch>
              <a:fillRect/>
            </a:stretch>
          </p:blipFill>
          <p:spPr bwMode="auto">
            <a:xfrm>
              <a:off x="7206764" y="277993"/>
              <a:ext cx="150766" cy="133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37" name="Picture 36" descr="Bez názvu-2.png"/>
            <p:cNvPicPr>
              <a:picLocks noChangeAspect="1"/>
            </p:cNvPicPr>
            <p:nvPr/>
          </p:nvPicPr>
          <p:blipFill>
            <a:blip r:embed="rId26" cstate="print">
              <a:grayscl/>
            </a:blip>
            <a:stretch>
              <a:fillRect/>
            </a:stretch>
          </p:blipFill>
          <p:spPr>
            <a:xfrm>
              <a:off x="7006100" y="1036062"/>
              <a:ext cx="464610" cy="180753"/>
            </a:xfrm>
            <a:prstGeom prst="rect">
              <a:avLst/>
            </a:prstGeom>
          </p:spPr>
        </p:pic>
        <p:sp>
          <p:nvSpPr>
            <p:cNvPr id="38" name="Arc 37"/>
            <p:cNvSpPr/>
            <p:nvPr/>
          </p:nvSpPr>
          <p:spPr>
            <a:xfrm rot="10800000">
              <a:off x="6682700" y="72674"/>
              <a:ext cx="1942885" cy="1276092"/>
            </a:xfrm>
            <a:prstGeom prst="arc">
              <a:avLst>
                <a:gd name="adj1" fmla="val 17202012"/>
                <a:gd name="adj2" fmla="val 21402988"/>
              </a:avLst>
            </a:prstGeom>
            <a:ln>
              <a:solidFill>
                <a:schemeClr val="bg2"/>
              </a:solidFill>
            </a:ln>
            <a:effectLst/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29" name="Forme libre 34"/>
            <p:cNvSpPr/>
            <p:nvPr/>
          </p:nvSpPr>
          <p:spPr bwMode="auto">
            <a:xfrm>
              <a:off x="6826331" y="191801"/>
              <a:ext cx="1078613" cy="524160"/>
            </a:xfrm>
            <a:custGeom>
              <a:avLst/>
              <a:gdLst>
                <a:gd name="connsiteX0" fmla="*/ 663191 w 1637881"/>
                <a:gd name="connsiteY0" fmla="*/ 0 h 803868"/>
                <a:gd name="connsiteX1" fmla="*/ 1637881 w 1637881"/>
                <a:gd name="connsiteY1" fmla="*/ 803868 h 803868"/>
                <a:gd name="connsiteX2" fmla="*/ 0 w 1637881"/>
                <a:gd name="connsiteY2" fmla="*/ 462224 h 803868"/>
                <a:gd name="connsiteX3" fmla="*/ 231112 w 1637881"/>
                <a:gd name="connsiteY3" fmla="*/ 211015 h 803868"/>
                <a:gd name="connsiteX4" fmla="*/ 542611 w 1637881"/>
                <a:gd name="connsiteY4" fmla="*/ 20097 h 803868"/>
                <a:gd name="connsiteX5" fmla="*/ 663191 w 1637881"/>
                <a:gd name="connsiteY5" fmla="*/ 0 h 80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7881" h="803868">
                  <a:moveTo>
                    <a:pt x="663191" y="0"/>
                  </a:moveTo>
                  <a:lnTo>
                    <a:pt x="1637881" y="803868"/>
                  </a:lnTo>
                  <a:lnTo>
                    <a:pt x="0" y="462224"/>
                  </a:lnTo>
                  <a:lnTo>
                    <a:pt x="231112" y="211015"/>
                  </a:lnTo>
                  <a:lnTo>
                    <a:pt x="542611" y="20097"/>
                  </a:lnTo>
                  <a:lnTo>
                    <a:pt x="663191" y="0"/>
                  </a:lnTo>
                  <a:close/>
                </a:path>
              </a:pathLst>
            </a:custGeom>
            <a:solidFill>
              <a:srgbClr val="92D050">
                <a:alpha val="25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endParaRPr lang="fr-FR" sz="2400">
                <a:latin typeface="Times New Roman" pitchFamily="18" charset="0"/>
                <a:cs typeface="+mn-cs"/>
              </a:endParaRPr>
            </a:p>
          </p:txBody>
        </p:sp>
        <p:pic>
          <p:nvPicPr>
            <p:cNvPr id="49" name="Picture 28"/>
            <p:cNvPicPr>
              <a:picLocks noChangeAspect="1" noChangeArrowheads="1"/>
            </p:cNvPicPr>
            <p:nvPr/>
          </p:nvPicPr>
          <p:blipFill>
            <a:blip r:embed="rId27" cstate="print"/>
            <a:srcRect/>
            <a:stretch>
              <a:fillRect/>
            </a:stretch>
          </p:blipFill>
          <p:spPr bwMode="auto">
            <a:xfrm>
              <a:off x="7253800" y="744108"/>
              <a:ext cx="1302287" cy="209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" name="Action Button: Forward or Next 33">
            <a:hlinkClick r:id="rId15" action="ppaction://hlinksldjump" highlightClick="1"/>
          </p:cNvPr>
          <p:cNvSpPr/>
          <p:nvPr/>
        </p:nvSpPr>
        <p:spPr>
          <a:xfrm>
            <a:off x="8625585" y="6383215"/>
            <a:ext cx="205098" cy="175847"/>
          </a:xfrm>
          <a:prstGeom prst="actionButtonForwardNext">
            <a:avLst/>
          </a:prstGeom>
          <a:solidFill>
            <a:schemeClr val="bg1"/>
          </a:solidFill>
          <a:ln>
            <a:solidFill>
              <a:srgbClr val="4682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>
              <a:solidFill>
                <a:srgbClr val="3E9248"/>
              </a:solidFill>
            </a:endParaRPr>
          </a:p>
        </p:txBody>
      </p:sp>
      <p:sp>
        <p:nvSpPr>
          <p:cNvPr id="36" name="Rectangle 2"/>
          <p:cNvSpPr txBox="1">
            <a:spLocks noChangeArrowheads="1"/>
          </p:cNvSpPr>
          <p:nvPr/>
        </p:nvSpPr>
        <p:spPr bwMode="auto">
          <a:xfrm>
            <a:off x="813169" y="30045"/>
            <a:ext cx="808355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27038" marR="0" lvl="0" indent="-427038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à"/>
              <a:tabLst/>
              <a:defRPr/>
            </a:pPr>
            <a:r>
              <a:rPr kumimoji="0" lang="sk-SK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ROAD TRANSPORT</a:t>
            </a:r>
            <a:br>
              <a:rPr kumimoji="0" lang="sk-SK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sk-SK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OVERLAND NETWORK SOLUTION</a:t>
            </a: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 </a:t>
            </a:r>
            <a:b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FTL/LTL/ZBERN</a:t>
            </a:r>
            <a:r>
              <a:rPr kumimoji="0" lang="sk-SK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Á</a:t>
            </a:r>
            <a:r>
              <a:rPr kumimoji="0" lang="sk-SK" sz="24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SLUŽBA</a:t>
            </a: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6361230" y="3569678"/>
            <a:ext cx="18192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365AF-5346-42D0-A64E-8B7B0240CA04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  <p:sp>
        <p:nvSpPr>
          <p:cNvPr id="5" name="Rectangle 148"/>
          <p:cNvSpPr>
            <a:spLocks noChangeArrowheads="1"/>
          </p:cNvSpPr>
          <p:nvPr/>
        </p:nvSpPr>
        <p:spPr bwMode="auto">
          <a:xfrm>
            <a:off x="4925292" y="2140528"/>
            <a:ext cx="3932196" cy="2041175"/>
          </a:xfrm>
          <a:prstGeom prst="rect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2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342900" indent="-342900" algn="just" eaLnBrk="0" hangingPunct="0">
              <a:spcBef>
                <a:spcPct val="50000"/>
              </a:spcBef>
            </a:pPr>
            <a:endParaRPr lang="en-GB" sz="300" b="1" u="sng" dirty="0" smtClean="0">
              <a:solidFill>
                <a:srgbClr val="33793B"/>
              </a:solidFill>
              <a:latin typeface="Formata Pro Regular"/>
            </a:endParaRPr>
          </a:p>
          <a:p>
            <a:pPr marL="342900" indent="-342900" algn="just" eaLnBrk="0" hangingPunct="0">
              <a:spcBef>
                <a:spcPct val="50000"/>
              </a:spcBef>
            </a:pPr>
            <a:r>
              <a:rPr lang="sk-SK" sz="1400" b="1" u="sng" dirty="0" smtClean="0">
                <a:solidFill>
                  <a:srgbClr val="33793B"/>
                </a:solidFill>
                <a:latin typeface="Formata Pro Regular"/>
              </a:rPr>
              <a:t>ZBERNÁ SLUŽBA</a:t>
            </a:r>
            <a:endParaRPr lang="en-GB" sz="1400" b="1" u="sng" dirty="0">
              <a:solidFill>
                <a:srgbClr val="33793B"/>
              </a:solidFill>
              <a:latin typeface="Formata Pro Regular"/>
            </a:endParaRPr>
          </a:p>
          <a:p>
            <a:pPr marL="342900" indent="-342900" algn="just" eaLnBrk="0" hangingPunct="0">
              <a:spcBef>
                <a:spcPts val="600"/>
              </a:spcBef>
            </a:pPr>
            <a:r>
              <a:rPr lang="sk-SK" sz="1200" dirty="0" smtClean="0">
                <a:solidFill>
                  <a:srgbClr val="33793B"/>
                </a:solidFill>
                <a:latin typeface="Formata Pro Regular"/>
              </a:rPr>
              <a:t>Vyzdvihovanie a </a:t>
            </a:r>
            <a:r>
              <a:rPr lang="sk-SK" sz="1200" dirty="0" err="1" smtClean="0">
                <a:solidFill>
                  <a:srgbClr val="33793B"/>
                </a:solidFill>
                <a:latin typeface="Formata Pro Regular"/>
              </a:rPr>
              <a:t>dist</a:t>
            </a:r>
            <a:r>
              <a:rPr lang="en-US" sz="1200" dirty="0" smtClean="0">
                <a:solidFill>
                  <a:srgbClr val="33793B"/>
                </a:solidFill>
                <a:latin typeface="Formata Pro Regular"/>
              </a:rPr>
              <a:t>r</a:t>
            </a:r>
            <a:r>
              <a:rPr lang="sk-SK" sz="1200" dirty="0" err="1" smtClean="0">
                <a:solidFill>
                  <a:srgbClr val="33793B"/>
                </a:solidFill>
                <a:latin typeface="Formata Pro Regular"/>
              </a:rPr>
              <a:t>ibúcia</a:t>
            </a:r>
            <a:r>
              <a:rPr lang="sk-SK" sz="1200" dirty="0" smtClean="0">
                <a:solidFill>
                  <a:srgbClr val="33793B"/>
                </a:solidFill>
                <a:latin typeface="Formata Pro Regular"/>
              </a:rPr>
              <a:t> tovaru v rámci</a:t>
            </a:r>
            <a:r>
              <a:rPr lang="en-GB" sz="1200" dirty="0" smtClean="0">
                <a:solidFill>
                  <a:srgbClr val="33793B"/>
                </a:solidFill>
                <a:latin typeface="Formata Pro Regular"/>
              </a:rPr>
              <a:t> </a:t>
            </a:r>
            <a:r>
              <a:rPr lang="sk-SK" sz="1200" dirty="0" smtClean="0">
                <a:solidFill>
                  <a:srgbClr val="33793B"/>
                </a:solidFill>
                <a:latin typeface="Formata Pro Regular"/>
              </a:rPr>
              <a:t>Slovenska</a:t>
            </a:r>
          </a:p>
          <a:p>
            <a:pPr marL="342900" indent="-342900" algn="just" eaLnBrk="0" hangingPunct="0">
              <a:spcBef>
                <a:spcPts val="600"/>
              </a:spcBef>
            </a:pPr>
            <a:r>
              <a:rPr lang="sk-SK" sz="1200" dirty="0" smtClean="0">
                <a:solidFill>
                  <a:srgbClr val="33793B"/>
                </a:solidFill>
                <a:latin typeface="Formata Pro Regular"/>
              </a:rPr>
              <a:t>Konsolidácia a medzinárodné prepravy zásielok</a:t>
            </a:r>
            <a:endParaRPr lang="en-GB" sz="1200" dirty="0">
              <a:solidFill>
                <a:srgbClr val="33793B"/>
              </a:solidFill>
              <a:latin typeface="Formata Pro Regular"/>
            </a:endParaRPr>
          </a:p>
          <a:p>
            <a:pPr marL="342900" indent="-342900" algn="just" eaLnBrk="0" hangingPunct="0">
              <a:spcBef>
                <a:spcPts val="600"/>
              </a:spcBef>
            </a:pPr>
            <a:r>
              <a:rPr lang="sk-SK" sz="1200" dirty="0" smtClean="0">
                <a:solidFill>
                  <a:srgbClr val="33793B"/>
                </a:solidFill>
                <a:latin typeface="Formata Pro Regular"/>
              </a:rPr>
              <a:t>Etiketovanie, manipulácia, preskladnenie tovaru</a:t>
            </a:r>
          </a:p>
          <a:p>
            <a:pPr marL="342900" indent="-342900" algn="just" eaLnBrk="0" hangingPunct="0">
              <a:spcBef>
                <a:spcPts val="600"/>
              </a:spcBef>
            </a:pPr>
            <a:r>
              <a:rPr lang="sk-SK" sz="1200" dirty="0" smtClean="0">
                <a:solidFill>
                  <a:srgbClr val="33793B"/>
                </a:solidFill>
                <a:latin typeface="Formata Pro Regular"/>
              </a:rPr>
              <a:t>Colné a daňové zastúpenie</a:t>
            </a:r>
            <a:endParaRPr lang="en-GB" sz="1200" dirty="0">
              <a:solidFill>
                <a:srgbClr val="33793B"/>
              </a:solidFill>
              <a:latin typeface="Formata Pro Regular"/>
            </a:endParaRPr>
          </a:p>
          <a:p>
            <a:pPr marL="342900" indent="-342900" algn="just" eaLnBrk="0" hangingPunct="0">
              <a:spcBef>
                <a:spcPts val="600"/>
              </a:spcBef>
            </a:pPr>
            <a:r>
              <a:rPr lang="sk-SK" sz="1200" dirty="0" smtClean="0">
                <a:solidFill>
                  <a:srgbClr val="33793B"/>
                </a:solidFill>
                <a:latin typeface="Formata Pro Regular"/>
              </a:rPr>
              <a:t>Sledovanie zásielok, doklady o doručení tovaru </a:t>
            </a:r>
            <a:endParaRPr lang="en-GB" sz="1200" dirty="0">
              <a:solidFill>
                <a:srgbClr val="3E9248"/>
              </a:solidFill>
              <a:latin typeface="Formata Pro Regular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857129" y="0"/>
            <a:ext cx="8083550" cy="944563"/>
          </a:xfrm>
        </p:spPr>
        <p:txBody>
          <a:bodyPr/>
          <a:lstStyle/>
          <a:p>
            <a:r>
              <a:rPr lang="sk-SK" sz="2500" dirty="0" smtClean="0"/>
              <a:t>ROAD TRANSPORT</a:t>
            </a:r>
            <a:br>
              <a:rPr lang="sk-SK" sz="2500" dirty="0" smtClean="0"/>
            </a:br>
            <a:r>
              <a:rPr lang="sk-SK" sz="2500" dirty="0" smtClean="0"/>
              <a:t>OVERLAND NETWORK</a:t>
            </a:r>
            <a:r>
              <a:rPr lang="en-GB" sz="2500" dirty="0" smtClean="0"/>
              <a:t> </a:t>
            </a:r>
            <a:r>
              <a:rPr lang="sk-SK" sz="2500" dirty="0" smtClean="0"/>
              <a:t>SOLUTION</a:t>
            </a:r>
            <a:br>
              <a:rPr lang="sk-SK" sz="2500" dirty="0" smtClean="0"/>
            </a:br>
            <a:r>
              <a:rPr lang="sk-SK" sz="2500" dirty="0" smtClean="0"/>
              <a:t>ZBERNÁ SLUŽBA</a:t>
            </a:r>
            <a:endParaRPr lang="en-GB" sz="2500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992188" y="2140528"/>
            <a:ext cx="3933103" cy="2026228"/>
          </a:xfrm>
          <a:prstGeom prst="rect">
            <a:avLst/>
          </a:prstGeom>
          <a:solidFill>
            <a:srgbClr val="006600">
              <a:alpha val="65098"/>
            </a:srgb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00" b="1" i="0" u="sng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sk-SK" sz="1400" b="1" u="sng" dirty="0" smtClean="0">
                <a:solidFill>
                  <a:schemeClr val="bg1"/>
                </a:solidFill>
              </a:rPr>
              <a:t>PREVÁDZKY V TRNAVE A KECHNECI</a:t>
            </a:r>
            <a:endParaRPr lang="en-GB" sz="1400" b="1" u="sng" dirty="0" smtClean="0">
              <a:solidFill>
                <a:schemeClr val="bg1"/>
              </a:solidFill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Počet zmanipulovaných jednotiek / deň:</a:t>
            </a:r>
            <a:r>
              <a:rPr kumimoji="0" 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1</a:t>
            </a:r>
            <a:r>
              <a:rPr kumimoji="0" lang="sk-SK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700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Počet prijatých kamiónov / deň:</a:t>
            </a:r>
            <a:r>
              <a:rPr kumimoji="0" 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           </a:t>
            </a:r>
            <a:r>
              <a:rPr kumimoji="0" lang="sk-SK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38</a:t>
            </a:r>
            <a:endParaRPr kumimoji="0" lang="en-GB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Počet pravidených importných liniek / deň: </a:t>
            </a:r>
            <a:r>
              <a:rPr kumimoji="0" 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sk-SK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17</a:t>
            </a:r>
          </a:p>
          <a:p>
            <a:pPr marL="342900" lvl="0" indent="-342900" eaLnBrk="0" hangingPunct="0">
              <a:lnSpc>
                <a:spcPct val="90000"/>
              </a:lnSpc>
              <a:spcBef>
                <a:spcPts val="1200"/>
              </a:spcBef>
            </a:pPr>
            <a:r>
              <a:rPr lang="sk-SK" sz="1200" kern="0" dirty="0" smtClean="0">
                <a:solidFill>
                  <a:schemeClr val="bg1"/>
                </a:solidFill>
              </a:rPr>
              <a:t>Počet pravidených exportných liniek / deň:        14</a:t>
            </a:r>
            <a:endParaRPr kumimoji="0" lang="sk-SK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9" descr="Fond_01_Externe puce"/>
          <p:cNvPicPr>
            <a:picLocks noChangeAspect="1" noChangeArrowheads="1"/>
          </p:cNvPicPr>
          <p:nvPr/>
        </p:nvPicPr>
        <p:blipFill>
          <a:blip r:embed="rId2" cstate="print"/>
          <a:srcRect l="873" t="18541" r="88004" b="79376"/>
          <a:stretch>
            <a:fillRect/>
          </a:stretch>
        </p:blipFill>
        <p:spPr bwMode="auto">
          <a:xfrm>
            <a:off x="874713" y="984879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8"/>
          <p:cNvGrpSpPr/>
          <p:nvPr/>
        </p:nvGrpSpPr>
        <p:grpSpPr>
          <a:xfrm>
            <a:off x="6743554" y="39496"/>
            <a:ext cx="2365200" cy="1357200"/>
            <a:chOff x="5120786" y="1283753"/>
            <a:chExt cx="3713652" cy="2762031"/>
          </a:xfrm>
        </p:grpSpPr>
        <p:sp>
          <p:nvSpPr>
            <p:cNvPr id="10" name="Ellipse 3"/>
            <p:cNvSpPr/>
            <p:nvPr/>
          </p:nvSpPr>
          <p:spPr>
            <a:xfrm>
              <a:off x="5350379" y="1495145"/>
              <a:ext cx="3301600" cy="228813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/>
            </a:p>
          </p:txBody>
        </p:sp>
        <p:sp>
          <p:nvSpPr>
            <p:cNvPr id="11" name="Ellipse 4"/>
            <p:cNvSpPr/>
            <p:nvPr/>
          </p:nvSpPr>
          <p:spPr>
            <a:xfrm>
              <a:off x="5691270" y="1723444"/>
              <a:ext cx="2661731" cy="18625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/>
            </a:p>
          </p:txBody>
        </p:sp>
        <p:pic>
          <p:nvPicPr>
            <p:cNvPr id="12" name="Picture 11" descr="F:\DMKG\MKG_Ops\Communication\Mes images\Picto 3D\ship_right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</a:blip>
            <a:srcRect/>
            <a:stretch>
              <a:fillRect/>
            </a:stretch>
          </p:blipFill>
          <p:spPr bwMode="auto">
            <a:xfrm>
              <a:off x="6859295" y="1490131"/>
              <a:ext cx="596063" cy="338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13" name="Picture 12" descr="F:\DMKG\MKG_Ops\Communication\Mes images\Picto 3D\plane_right.pn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grayscl/>
            </a:blip>
            <a:srcRect/>
            <a:stretch>
              <a:fillRect/>
            </a:stretch>
          </p:blipFill>
          <p:spPr bwMode="auto">
            <a:xfrm>
              <a:off x="6328108" y="1508651"/>
              <a:ext cx="449185" cy="322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14" name="Picture 18" descr="\\geac01fich1\Partage Documentation\Marketing_publication\Pictogrammes 3D\customs.png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grayscl/>
            </a:blip>
            <a:srcRect/>
            <a:stretch>
              <a:fillRect/>
            </a:stretch>
          </p:blipFill>
          <p:spPr bwMode="auto">
            <a:xfrm>
              <a:off x="7696199" y="1761909"/>
              <a:ext cx="488839" cy="165816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15" name="Image 35" descr="Image1.png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</a:blip>
            <a:srcRect/>
            <a:stretch>
              <a:fillRect/>
            </a:stretch>
          </p:blipFill>
          <p:spPr bwMode="auto">
            <a:xfrm>
              <a:off x="8185038" y="2132137"/>
              <a:ext cx="371672" cy="271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16" name="Picture 27" descr="H:\Pictogrammes_3D\car carrier2.png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grayscl/>
            </a:blip>
            <a:srcRect/>
            <a:stretch>
              <a:fillRect/>
            </a:stretch>
          </p:blipFill>
          <p:spPr bwMode="auto">
            <a:xfrm>
              <a:off x="7568947" y="3435403"/>
              <a:ext cx="436870" cy="2710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17" name="Picture 28" descr="H:\Pictogrammes_3D\ro_ro _right.png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grayscl/>
            </a:blip>
            <a:srcRect/>
            <a:stretch>
              <a:fillRect/>
            </a:stretch>
          </p:blipFill>
          <p:spPr bwMode="auto">
            <a:xfrm>
              <a:off x="8021139" y="3101534"/>
              <a:ext cx="471138" cy="312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18" name="Picture 29" descr="G:\Marketing_publication\Pictogrammes_3D\wagon.png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grayscl/>
            </a:blip>
            <a:srcRect/>
            <a:stretch>
              <a:fillRect/>
            </a:stretch>
          </p:blipFill>
          <p:spPr bwMode="auto">
            <a:xfrm>
              <a:off x="8250875" y="2698141"/>
              <a:ext cx="497464" cy="253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19" name="Picture 30">
              <a:hlinkClick r:id="rId1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</a:blip>
            <a:srcRect/>
            <a:stretch>
              <a:fillRect/>
            </a:stretch>
          </p:blipFill>
          <p:spPr bwMode="auto">
            <a:xfrm>
              <a:off x="6818313" y="3570925"/>
              <a:ext cx="372633" cy="30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20" name="Picture 17" descr="F:\DMKG\MKG_Ops\Communication\Mes images\Picto 3D\GEFCO centre.png">
              <a:hlinkClick r:id="rId1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7" cstate="print">
              <a:grayscl/>
            </a:blip>
            <a:srcRect/>
            <a:stretch>
              <a:fillRect/>
            </a:stretch>
          </p:blipFill>
          <p:spPr bwMode="auto">
            <a:xfrm>
              <a:off x="5399964" y="2850872"/>
              <a:ext cx="378360" cy="337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sy="-23000" kx="-800400" algn="bl" rotWithShape="0">
                <a:prstClr val="black">
                  <a:alpha val="3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sp>
          <p:nvSpPr>
            <p:cNvPr id="21" name="Arc plein 20"/>
            <p:cNvSpPr/>
            <p:nvPr/>
          </p:nvSpPr>
          <p:spPr>
            <a:xfrm>
              <a:off x="5122446" y="1359701"/>
              <a:ext cx="3700365" cy="2681973"/>
            </a:xfrm>
            <a:prstGeom prst="blockArc">
              <a:avLst>
                <a:gd name="adj1" fmla="val 13956376"/>
                <a:gd name="adj2" fmla="val 17847484"/>
                <a:gd name="adj3" fmla="val 1534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sp>
          <p:nvSpPr>
            <p:cNvPr id="22" name="Arc plein 21"/>
            <p:cNvSpPr/>
            <p:nvPr/>
          </p:nvSpPr>
          <p:spPr>
            <a:xfrm>
              <a:off x="5122446" y="1353535"/>
              <a:ext cx="3700365" cy="2681974"/>
            </a:xfrm>
            <a:prstGeom prst="blockArc">
              <a:avLst>
                <a:gd name="adj1" fmla="val 18516372"/>
                <a:gd name="adj2" fmla="val 19849014"/>
                <a:gd name="adj3" fmla="val 1353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sp>
          <p:nvSpPr>
            <p:cNvPr id="23" name="Arc plein 22"/>
            <p:cNvSpPr/>
            <p:nvPr/>
          </p:nvSpPr>
          <p:spPr>
            <a:xfrm>
              <a:off x="5120786" y="1357645"/>
              <a:ext cx="3698704" cy="2681974"/>
            </a:xfrm>
            <a:prstGeom prst="blockArc">
              <a:avLst>
                <a:gd name="adj1" fmla="val 20195177"/>
                <a:gd name="adj2" fmla="val 21067877"/>
                <a:gd name="adj3" fmla="val 152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sp>
          <p:nvSpPr>
            <p:cNvPr id="24" name="Arc plein 23"/>
            <p:cNvSpPr/>
            <p:nvPr/>
          </p:nvSpPr>
          <p:spPr>
            <a:xfrm>
              <a:off x="5124108" y="1363811"/>
              <a:ext cx="3700365" cy="2681973"/>
            </a:xfrm>
            <a:prstGeom prst="blockArc">
              <a:avLst>
                <a:gd name="adj1" fmla="val 21595242"/>
                <a:gd name="adj2" fmla="val 3352511"/>
                <a:gd name="adj3" fmla="val 1633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sp>
          <p:nvSpPr>
            <p:cNvPr id="25" name="Arc plein 24"/>
            <p:cNvSpPr/>
            <p:nvPr/>
          </p:nvSpPr>
          <p:spPr>
            <a:xfrm>
              <a:off x="5134073" y="1361756"/>
              <a:ext cx="3700365" cy="2681974"/>
            </a:xfrm>
            <a:prstGeom prst="blockArc">
              <a:avLst>
                <a:gd name="adj1" fmla="val 4209678"/>
                <a:gd name="adj2" fmla="val 6523009"/>
                <a:gd name="adj3" fmla="val 1387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sp>
          <p:nvSpPr>
            <p:cNvPr id="26" name="Forme libre 34"/>
            <p:cNvSpPr/>
            <p:nvPr/>
          </p:nvSpPr>
          <p:spPr bwMode="auto">
            <a:xfrm>
              <a:off x="5217219" y="1676138"/>
              <a:ext cx="1713993" cy="1039906"/>
            </a:xfrm>
            <a:custGeom>
              <a:avLst/>
              <a:gdLst>
                <a:gd name="connsiteX0" fmla="*/ 663191 w 1637881"/>
                <a:gd name="connsiteY0" fmla="*/ 0 h 803868"/>
                <a:gd name="connsiteX1" fmla="*/ 1637881 w 1637881"/>
                <a:gd name="connsiteY1" fmla="*/ 803868 h 803868"/>
                <a:gd name="connsiteX2" fmla="*/ 0 w 1637881"/>
                <a:gd name="connsiteY2" fmla="*/ 462224 h 803868"/>
                <a:gd name="connsiteX3" fmla="*/ 231112 w 1637881"/>
                <a:gd name="connsiteY3" fmla="*/ 211015 h 803868"/>
                <a:gd name="connsiteX4" fmla="*/ 542611 w 1637881"/>
                <a:gd name="connsiteY4" fmla="*/ 20097 h 803868"/>
                <a:gd name="connsiteX5" fmla="*/ 663191 w 1637881"/>
                <a:gd name="connsiteY5" fmla="*/ 0 h 80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7881" h="803868">
                  <a:moveTo>
                    <a:pt x="663191" y="0"/>
                  </a:moveTo>
                  <a:lnTo>
                    <a:pt x="1637881" y="803868"/>
                  </a:lnTo>
                  <a:lnTo>
                    <a:pt x="0" y="462224"/>
                  </a:lnTo>
                  <a:lnTo>
                    <a:pt x="231112" y="211015"/>
                  </a:lnTo>
                  <a:lnTo>
                    <a:pt x="542611" y="20097"/>
                  </a:lnTo>
                  <a:lnTo>
                    <a:pt x="663191" y="0"/>
                  </a:lnTo>
                  <a:close/>
                </a:path>
              </a:pathLst>
            </a:custGeom>
            <a:solidFill>
              <a:srgbClr val="92D050">
                <a:alpha val="25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endParaRPr lang="fr-FR" sz="2400">
                <a:latin typeface="Times New Roman" pitchFamily="18" charset="0"/>
                <a:cs typeface="+mn-cs"/>
              </a:endParaRPr>
            </a:p>
          </p:txBody>
        </p:sp>
        <p:sp>
          <p:nvSpPr>
            <p:cNvPr id="27" name="Arc plein 19"/>
            <p:cNvSpPr/>
            <p:nvPr/>
          </p:nvSpPr>
          <p:spPr>
            <a:xfrm>
              <a:off x="5130751" y="1355591"/>
              <a:ext cx="3698704" cy="2681973"/>
            </a:xfrm>
            <a:prstGeom prst="blockArc">
              <a:avLst>
                <a:gd name="adj1" fmla="val 11618527"/>
                <a:gd name="adj2" fmla="val 13446761"/>
                <a:gd name="adj3" fmla="val 1678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500">
                <a:solidFill>
                  <a:schemeClr val="tx1"/>
                </a:solidFill>
              </a:endParaRPr>
            </a:p>
          </p:txBody>
        </p:sp>
        <p:pic>
          <p:nvPicPr>
            <p:cNvPr id="28" name="Picture 15" descr="F:\DMKG\MKG_Ops\Communication\Mes images\Picto 3D\semi_trailer_right.png">
              <a:hlinkClick r:id="rId1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9" cstate="print">
              <a:lum bright="14000"/>
            </a:blip>
            <a:srcRect/>
            <a:stretch>
              <a:fillRect/>
            </a:stretch>
          </p:blipFill>
          <p:spPr bwMode="auto">
            <a:xfrm>
              <a:off x="5491131" y="2025288"/>
              <a:ext cx="416883" cy="3779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29" name="Picture 16" descr="F:\DMKG\MKG_Ops\Communication\Mes images\Picto 3D\lorry_right.png">
              <a:hlinkClick r:id="rId1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5908013" y="1760877"/>
              <a:ext cx="239578" cy="264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30" name="Picture 29" descr="Bez názvu-2.png"/>
            <p:cNvPicPr>
              <a:picLocks noChangeAspect="1"/>
            </p:cNvPicPr>
            <p:nvPr/>
          </p:nvPicPr>
          <p:blipFill>
            <a:blip r:embed="rId21" cstate="print">
              <a:grayscl/>
            </a:blip>
            <a:stretch>
              <a:fillRect/>
            </a:stretch>
          </p:blipFill>
          <p:spPr>
            <a:xfrm>
              <a:off x="5589144" y="3264846"/>
              <a:ext cx="738299" cy="358605"/>
            </a:xfrm>
            <a:prstGeom prst="rect">
              <a:avLst/>
            </a:prstGeom>
            <a:effectLst>
              <a:outerShdw blurRad="190500" dist="228600" dir="2700000" sy="-23000" kx="-800400" algn="bl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31" name="Arc 30"/>
            <p:cNvSpPr/>
            <p:nvPr/>
          </p:nvSpPr>
          <p:spPr>
            <a:xfrm rot="10800000">
              <a:off x="5188882" y="1283753"/>
              <a:ext cx="3060000" cy="2700000"/>
            </a:xfrm>
            <a:prstGeom prst="arc">
              <a:avLst>
                <a:gd name="adj1" fmla="val 17221599"/>
                <a:gd name="adj2" fmla="val 129126"/>
              </a:avLst>
            </a:prstGeom>
            <a:ln>
              <a:solidFill>
                <a:schemeClr val="bg2"/>
              </a:solidFill>
            </a:ln>
            <a:effectLst/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pic>
          <p:nvPicPr>
            <p:cNvPr id="32" name="Picture 28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6189428" y="2702924"/>
              <a:ext cx="1693696" cy="272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3" name="Text Box 202"/>
          <p:cNvSpPr txBox="1">
            <a:spLocks noChangeArrowheads="1"/>
          </p:cNvSpPr>
          <p:nvPr/>
        </p:nvSpPr>
        <p:spPr bwMode="auto">
          <a:xfrm>
            <a:off x="980107" y="1396696"/>
            <a:ext cx="7857975" cy="523192"/>
          </a:xfrm>
          <a:prstGeom prst="rect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20000"/>
                </a:schemeClr>
              </a:gs>
              <a:gs pos="80000">
                <a:schemeClr val="accent3">
                  <a:shade val="93000"/>
                  <a:satMod val="130000"/>
                  <a:alpha val="2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5400000" scaled="0"/>
          </a:gra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12" tIns="45706" rIns="91412" bIns="45706">
            <a:spAutoFit/>
          </a:bodyPr>
          <a:lstStyle/>
          <a:p>
            <a:pPr>
              <a:defRPr/>
            </a:pPr>
            <a:r>
              <a:rPr lang="sk-SK" sz="1400" dirty="0" smtClean="0">
                <a:solidFill>
                  <a:srgbClr val="33793B"/>
                </a:solidFill>
                <a:latin typeface="Formata Pro Regular"/>
              </a:rPr>
              <a:t> Možnosť vyzdvihnutia tovaru každý pracovný deň pri objednávke v predchádzajúci deň do 15:00</a:t>
            </a:r>
          </a:p>
          <a:p>
            <a:pPr>
              <a:defRPr/>
            </a:pPr>
            <a:r>
              <a:rPr lang="sk-SK" sz="1400" dirty="0" smtClean="0">
                <a:solidFill>
                  <a:srgbClr val="33793B"/>
                </a:solidFill>
                <a:latin typeface="Formata Pro Regular"/>
              </a:rPr>
              <a:t> Spojenie s 35 krajinami v Európe na dennej báze</a:t>
            </a:r>
          </a:p>
        </p:txBody>
      </p:sp>
      <p:sp>
        <p:nvSpPr>
          <p:cNvPr id="34" name="Action Button: Home 33">
            <a:hlinkClick r:id="rId6" action="ppaction://hlinksldjump" highlightClick="1"/>
          </p:cNvPr>
          <p:cNvSpPr/>
          <p:nvPr/>
        </p:nvSpPr>
        <p:spPr>
          <a:xfrm>
            <a:off x="8642403" y="6360160"/>
            <a:ext cx="195679" cy="172525"/>
          </a:xfrm>
          <a:prstGeom prst="actionButtonHome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36" name="Picture 35" descr="2011 roumanie 524.jpg"/>
          <p:cNvPicPr>
            <a:picLocks noChangeAspect="1"/>
          </p:cNvPicPr>
          <p:nvPr/>
        </p:nvPicPr>
        <p:blipFill>
          <a:blip r:embed="rId23" cstate="print"/>
          <a:srcRect t="31296" b="20665"/>
          <a:stretch>
            <a:fillRect/>
          </a:stretch>
        </p:blipFill>
        <p:spPr>
          <a:xfrm>
            <a:off x="968888" y="4426536"/>
            <a:ext cx="7893723" cy="21061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6748119" y="31728"/>
            <a:ext cx="2365200" cy="1357200"/>
            <a:chOff x="6748119" y="31728"/>
            <a:chExt cx="2365200" cy="1357200"/>
          </a:xfrm>
        </p:grpSpPr>
        <p:grpSp>
          <p:nvGrpSpPr>
            <p:cNvPr id="34" name="Group 33"/>
            <p:cNvGrpSpPr/>
            <p:nvPr/>
          </p:nvGrpSpPr>
          <p:grpSpPr>
            <a:xfrm>
              <a:off x="6748119" y="31728"/>
              <a:ext cx="2365200" cy="1357200"/>
              <a:chOff x="5595938" y="1248"/>
              <a:chExt cx="3563937" cy="2079647"/>
            </a:xfrm>
          </p:grpSpPr>
          <p:sp>
            <p:nvSpPr>
              <p:cNvPr id="10" name="Ellipse 31"/>
              <p:cNvSpPr/>
              <p:nvPr/>
            </p:nvSpPr>
            <p:spPr>
              <a:xfrm>
                <a:off x="5815392" y="110657"/>
                <a:ext cx="3155795" cy="176746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/>
              </a:p>
            </p:txBody>
          </p:sp>
          <p:sp>
            <p:nvSpPr>
              <p:cNvPr id="11" name="Ellipse 32"/>
              <p:cNvSpPr/>
              <p:nvPr/>
            </p:nvSpPr>
            <p:spPr>
              <a:xfrm>
                <a:off x="6043613" y="275908"/>
                <a:ext cx="2705100" cy="15351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/>
              </a:p>
            </p:txBody>
          </p:sp>
          <p:pic>
            <p:nvPicPr>
              <p:cNvPr id="12" name="Picture 18" descr="\\geac01fich1\Partage Documentation\Marketing_publication\Pictogrammes 3D\customs.png">
                <a:hlinkClick r:id="rId2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8057616" y="316718"/>
                <a:ext cx="467251" cy="128084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3" name="Image 35" descr="Image1.png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</a:blip>
              <a:srcRect/>
              <a:stretch>
                <a:fillRect/>
              </a:stretch>
            </p:blipFill>
            <p:spPr bwMode="auto">
              <a:xfrm>
                <a:off x="8524866" y="602700"/>
                <a:ext cx="355258" cy="209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4" name="Picture 27" descr="H:\Pictogrammes_3D\car carrier2.png">
                <a:hlinkClick r:id="rId6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7935983" y="1609407"/>
                <a:ext cx="417577" cy="209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5" name="Picture 28" descr="H:\Pictogrammes_3D\ro_ro _right.png">
                <a:hlinkClick r:id="rId6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8368206" y="1351510"/>
                <a:ext cx="450331" cy="2411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6" name="Picture 29" descr="G:\Marketing_publication\Pictogrammes_3D\wagon.png">
                <a:hlinkClick r:id="rId6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8587796" y="1039910"/>
                <a:ext cx="475495" cy="1957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7" name="Picture 30">
                <a:hlinkClick r:id="rId6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</a:blip>
              <a:srcRect/>
              <a:stretch>
                <a:fillRect/>
              </a:stretch>
            </p:blipFill>
            <p:spPr bwMode="auto">
              <a:xfrm>
                <a:off x="7218499" y="1714091"/>
                <a:ext cx="356176" cy="2348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18" name="Picture 17" descr="F:\DMKG\MKG_Ops\Communication\Mes images\Picto 3D\GEFCO centre.png">
                <a:hlinkClick r:id="rId11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5862787" y="1220995"/>
                <a:ext cx="361651" cy="261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sp>
            <p:nvSpPr>
              <p:cNvPr id="19" name="Arc plein 43"/>
              <p:cNvSpPr/>
              <p:nvPr/>
            </p:nvSpPr>
            <p:spPr>
              <a:xfrm>
                <a:off x="5597525" y="1270"/>
                <a:ext cx="3536950" cy="2071688"/>
              </a:xfrm>
              <a:prstGeom prst="blockArc">
                <a:avLst>
                  <a:gd name="adj1" fmla="val 18516372"/>
                  <a:gd name="adj2" fmla="val 19849014"/>
                  <a:gd name="adj3" fmla="val 1353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Arc plein 44"/>
              <p:cNvSpPr/>
              <p:nvPr/>
            </p:nvSpPr>
            <p:spPr>
              <a:xfrm>
                <a:off x="5595938" y="4445"/>
                <a:ext cx="3535362" cy="2071688"/>
              </a:xfrm>
              <a:prstGeom prst="blockArc">
                <a:avLst>
                  <a:gd name="adj1" fmla="val 20195177"/>
                  <a:gd name="adj2" fmla="val 21067877"/>
                  <a:gd name="adj3" fmla="val 152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Arc plein 45"/>
              <p:cNvSpPr/>
              <p:nvPr/>
            </p:nvSpPr>
            <p:spPr>
              <a:xfrm>
                <a:off x="5599113" y="9208"/>
                <a:ext cx="3536950" cy="2071687"/>
              </a:xfrm>
              <a:prstGeom prst="blockArc">
                <a:avLst>
                  <a:gd name="adj1" fmla="val 21595242"/>
                  <a:gd name="adj2" fmla="val 3352511"/>
                  <a:gd name="adj3" fmla="val 1633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Arc plein 46"/>
              <p:cNvSpPr/>
              <p:nvPr/>
            </p:nvSpPr>
            <p:spPr>
              <a:xfrm>
                <a:off x="5608638" y="7620"/>
                <a:ext cx="3536950" cy="2071688"/>
              </a:xfrm>
              <a:prstGeom prst="blockArc">
                <a:avLst>
                  <a:gd name="adj1" fmla="val 4209678"/>
                  <a:gd name="adj2" fmla="val 6523009"/>
                  <a:gd name="adj3" fmla="val 1387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Arc plein 47"/>
              <p:cNvSpPr/>
              <p:nvPr/>
            </p:nvSpPr>
            <p:spPr>
              <a:xfrm>
                <a:off x="5624513" y="4445"/>
                <a:ext cx="3535362" cy="2071688"/>
              </a:xfrm>
              <a:prstGeom prst="blockArc">
                <a:avLst>
                  <a:gd name="adj1" fmla="val 7559191"/>
                  <a:gd name="adj2" fmla="val 9023753"/>
                  <a:gd name="adj3" fmla="val 1422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Arc plein 49"/>
              <p:cNvSpPr/>
              <p:nvPr/>
            </p:nvSpPr>
            <p:spPr>
              <a:xfrm>
                <a:off x="5605463" y="2858"/>
                <a:ext cx="3535362" cy="2071687"/>
              </a:xfrm>
              <a:prstGeom prst="blockArc">
                <a:avLst>
                  <a:gd name="adj1" fmla="val 11618527"/>
                  <a:gd name="adj2" fmla="val 13446761"/>
                  <a:gd name="adj3" fmla="val 1678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pic>
            <p:nvPicPr>
              <p:cNvPr id="25" name="Picture 15" descr="F:\DMKG\MKG_Ops\Communication\Mes images\Picto 3D\semi_trailer_right.png">
                <a:hlinkClick r:id="rId13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4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5949928" y="520165"/>
                <a:ext cx="398472" cy="2919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26" name="Picture 16" descr="F:\DMKG\MKG_Ops\Communication\Mes images\Picto 3D\lorry_right.png">
                <a:hlinkClick r:id="rId13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5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6348400" y="315921"/>
                <a:ext cx="228997" cy="204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sp>
            <p:nvSpPr>
              <p:cNvPr id="27" name="Forme libre 53"/>
              <p:cNvSpPr/>
              <p:nvPr/>
            </p:nvSpPr>
            <p:spPr bwMode="auto">
              <a:xfrm>
                <a:off x="6656475" y="1248"/>
                <a:ext cx="1215850" cy="944902"/>
              </a:xfrm>
              <a:custGeom>
                <a:avLst/>
                <a:gdLst>
                  <a:gd name="connsiteX0" fmla="*/ 1215850 w 1215850"/>
                  <a:gd name="connsiteY0" fmla="*/ 40550 h 944902"/>
                  <a:gd name="connsiteX1" fmla="*/ 793820 w 1215850"/>
                  <a:gd name="connsiteY1" fmla="*/ 944902 h 944902"/>
                  <a:gd name="connsiteX2" fmla="*/ 0 w 1215850"/>
                  <a:gd name="connsiteY2" fmla="*/ 80743 h 944902"/>
                  <a:gd name="connsiteX3" fmla="*/ 261257 w 1215850"/>
                  <a:gd name="connsiteY3" fmla="*/ 30502 h 944902"/>
                  <a:gd name="connsiteX4" fmla="*/ 552659 w 1215850"/>
                  <a:gd name="connsiteY4" fmla="*/ 357 h 944902"/>
                  <a:gd name="connsiteX5" fmla="*/ 763674 w 1215850"/>
                  <a:gd name="connsiteY5" fmla="*/ 357 h 944902"/>
                  <a:gd name="connsiteX6" fmla="*/ 994787 w 1215850"/>
                  <a:gd name="connsiteY6" fmla="*/ 20453 h 944902"/>
                  <a:gd name="connsiteX7" fmla="*/ 1165609 w 1215850"/>
                  <a:gd name="connsiteY7" fmla="*/ 50598 h 944902"/>
                  <a:gd name="connsiteX8" fmla="*/ 1215850 w 1215850"/>
                  <a:gd name="connsiteY8" fmla="*/ 40550 h 944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850" h="944902">
                    <a:moveTo>
                      <a:pt x="1215850" y="40550"/>
                    </a:moveTo>
                    <a:lnTo>
                      <a:pt x="793820" y="944902"/>
                    </a:lnTo>
                    <a:lnTo>
                      <a:pt x="0" y="80743"/>
                    </a:lnTo>
                    <a:lnTo>
                      <a:pt x="261257" y="30502"/>
                    </a:lnTo>
                    <a:cubicBezTo>
                      <a:pt x="545941" y="0"/>
                      <a:pt x="448290" y="357"/>
                      <a:pt x="552659" y="357"/>
                    </a:cubicBezTo>
                    <a:lnTo>
                      <a:pt x="763674" y="357"/>
                    </a:lnTo>
                    <a:lnTo>
                      <a:pt x="994787" y="20453"/>
                    </a:lnTo>
                    <a:lnTo>
                      <a:pt x="1165609" y="50598"/>
                    </a:lnTo>
                    <a:lnTo>
                      <a:pt x="1215850" y="40550"/>
                    </a:lnTo>
                    <a:close/>
                  </a:path>
                </a:pathLst>
              </a:custGeom>
              <a:solidFill>
                <a:srgbClr val="4DAAB7">
                  <a:alpha val="43000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endParaRPr lang="fr-FR" sz="2400">
                  <a:latin typeface="Times New Roman" pitchFamily="18" charset="0"/>
                  <a:cs typeface="+mn-cs"/>
                </a:endParaRPr>
              </a:p>
            </p:txBody>
          </p:sp>
          <p:pic>
            <p:nvPicPr>
              <p:cNvPr id="28" name="Picture 13" descr="F:\DMKG\MKG_Ops\Communication\Mes images\Picto 3D\ship_right.png">
                <a:hlinkClick r:id="rId16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7257672" y="106784"/>
                <a:ext cx="569740" cy="2617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pic>
            <p:nvPicPr>
              <p:cNvPr id="29" name="Picture 12" descr="F:\DMKG\MKG_Ops\Communication\Mes images\Picto 3D\plane_right.png">
                <a:hlinkClick r:id="rId16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6749942" y="121089"/>
                <a:ext cx="429348" cy="2490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</p:pic>
          <p:sp>
            <p:nvSpPr>
              <p:cNvPr id="30" name="Arc plein 42"/>
              <p:cNvSpPr/>
              <p:nvPr/>
            </p:nvSpPr>
            <p:spPr>
              <a:xfrm>
                <a:off x="5597525" y="6033"/>
                <a:ext cx="3536950" cy="2071687"/>
              </a:xfrm>
              <a:prstGeom prst="blockArc">
                <a:avLst>
                  <a:gd name="adj1" fmla="val 13956376"/>
                  <a:gd name="adj2" fmla="val 17847484"/>
                  <a:gd name="adj3" fmla="val 1534"/>
                </a:avLst>
              </a:prstGeom>
              <a:solidFill>
                <a:srgbClr val="0DC5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Arc plein 48"/>
              <p:cNvSpPr/>
              <p:nvPr/>
            </p:nvSpPr>
            <p:spPr>
              <a:xfrm>
                <a:off x="5624513" y="1270"/>
                <a:ext cx="3535362" cy="2071688"/>
              </a:xfrm>
              <a:prstGeom prst="blockArc">
                <a:avLst>
                  <a:gd name="adj1" fmla="val 9464985"/>
                  <a:gd name="adj2" fmla="val 10575301"/>
                  <a:gd name="adj3" fmla="val 1423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sz="50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40" name="Picture 39" descr="Bez názvu-2.png"/>
            <p:cNvPicPr>
              <a:picLocks noChangeAspect="1"/>
            </p:cNvPicPr>
            <p:nvPr/>
          </p:nvPicPr>
          <p:blipFill>
            <a:blip r:embed="rId19" cstate="print">
              <a:grayscl/>
            </a:blip>
            <a:stretch>
              <a:fillRect/>
            </a:stretch>
          </p:blipFill>
          <p:spPr>
            <a:xfrm>
              <a:off x="7143448" y="1012961"/>
              <a:ext cx="470218" cy="176210"/>
            </a:xfrm>
            <a:prstGeom prst="rect">
              <a:avLst/>
            </a:prstGeom>
            <a:effectLst>
              <a:outerShdw blurRad="190500" dist="228600" dir="2700000" sy="-23000" kx="-800400" algn="bl" rotWithShape="0">
                <a:prstClr val="black">
                  <a:alpha val="30000"/>
                </a:prstClr>
              </a:outerShdw>
            </a:effectLst>
          </p:spPr>
        </p:pic>
      </p:grpSp>
      <p:pic>
        <p:nvPicPr>
          <p:cNvPr id="122883" name="Picture 3"/>
          <p:cNvPicPr>
            <a:picLocks noChangeAspect="1" noChangeArrowheads="1"/>
          </p:cNvPicPr>
          <p:nvPr/>
        </p:nvPicPr>
        <p:blipFill>
          <a:blip r:embed="rId20" cstate="print"/>
          <a:srcRect l="15570" r="8144"/>
          <a:stretch>
            <a:fillRect/>
          </a:stretch>
        </p:blipFill>
        <p:spPr bwMode="auto">
          <a:xfrm>
            <a:off x="5201920" y="1375452"/>
            <a:ext cx="3724780" cy="3375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500" dirty="0" smtClean="0"/>
              <a:t>OVERSEAS SOLUTION</a:t>
            </a:r>
            <a:r>
              <a:rPr lang="sk-SK" sz="2500" dirty="0" smtClean="0"/>
              <a:t> </a:t>
            </a:r>
            <a:br>
              <a:rPr lang="sk-SK" sz="2500" dirty="0" smtClean="0"/>
            </a:br>
            <a:r>
              <a:rPr lang="sk-SK" sz="2500" dirty="0" smtClean="0"/>
              <a:t>LETECKÁ &amp; NÁMORNÁ PREPRAVA</a:t>
            </a:r>
            <a:br>
              <a:rPr lang="sk-SK" sz="2500" dirty="0" smtClean="0"/>
            </a:br>
            <a:endParaRPr lang="en-GB" sz="2500" dirty="0" smtClean="0"/>
          </a:p>
        </p:txBody>
      </p:sp>
      <p:sp>
        <p:nvSpPr>
          <p:cNvPr id="23556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998538" y="1384618"/>
            <a:ext cx="4101782" cy="3376930"/>
          </a:xfrm>
          <a:solidFill>
            <a:srgbClr val="4DAAB7">
              <a:alpha val="71000"/>
            </a:srgb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>
              <a:lnSpc>
                <a:spcPct val="70000"/>
              </a:lnSpc>
            </a:pPr>
            <a:r>
              <a:rPr lang="en-GB" sz="1400" b="1" u="sng" dirty="0" smtClean="0">
                <a:solidFill>
                  <a:schemeClr val="bg1"/>
                </a:solidFill>
              </a:rPr>
              <a:t>OverseaSolution</a:t>
            </a:r>
            <a:r>
              <a:rPr lang="sk-SK" sz="1400" b="1" u="sng" dirty="0" smtClean="0">
                <a:solidFill>
                  <a:schemeClr val="bg1"/>
                </a:solidFill>
              </a:rPr>
              <a:t>-</a:t>
            </a:r>
            <a:r>
              <a:rPr lang="en-GB" sz="1400" b="1" u="sng" dirty="0" smtClean="0">
                <a:solidFill>
                  <a:schemeClr val="bg1"/>
                </a:solidFill>
              </a:rPr>
              <a:t>OceanStream</a:t>
            </a:r>
            <a:r>
              <a:rPr lang="en-GB" sz="1400" u="sng" dirty="0" smtClean="0">
                <a:solidFill>
                  <a:schemeClr val="bg1"/>
                </a:solidFill>
              </a:rPr>
              <a:t> </a:t>
            </a:r>
          </a:p>
          <a:p>
            <a:pPr>
              <a:lnSpc>
                <a:spcPct val="70000"/>
              </a:lnSpc>
            </a:pPr>
            <a:r>
              <a:rPr lang="en-GB" sz="1400" u="sng" dirty="0" smtClean="0">
                <a:solidFill>
                  <a:schemeClr val="bg1"/>
                </a:solidFill>
              </a:rPr>
              <a:t>Economy</a:t>
            </a:r>
            <a:r>
              <a:rPr lang="en-GB" sz="1400" dirty="0" smtClean="0">
                <a:solidFill>
                  <a:schemeClr val="bg1"/>
                </a:solidFill>
              </a:rPr>
              <a:t> : </a:t>
            </a:r>
            <a:r>
              <a:rPr lang="sk-SK" sz="1400" dirty="0" smtClean="0">
                <a:solidFill>
                  <a:schemeClr val="bg1"/>
                </a:solidFill>
              </a:rPr>
              <a:t>Konsolidácia námorných zásielok</a:t>
            </a:r>
            <a:r>
              <a:rPr lang="fr-FR" sz="1400" dirty="0" smtClean="0">
                <a:solidFill>
                  <a:schemeClr val="bg1"/>
                </a:solidFill>
              </a:rPr>
              <a:t> </a:t>
            </a:r>
          </a:p>
          <a:p>
            <a:pPr>
              <a:lnSpc>
                <a:spcPct val="70000"/>
              </a:lnSpc>
            </a:pPr>
            <a:r>
              <a:rPr lang="fr-FR" sz="1400" dirty="0" smtClean="0">
                <a:solidFill>
                  <a:schemeClr val="bg1"/>
                </a:solidFill>
              </a:rPr>
              <a:t>(LCL)</a:t>
            </a:r>
            <a:endParaRPr lang="en-GB" sz="1400" dirty="0" smtClean="0">
              <a:solidFill>
                <a:schemeClr val="bg1"/>
              </a:solidFill>
            </a:endParaRPr>
          </a:p>
          <a:p>
            <a:pPr>
              <a:lnSpc>
                <a:spcPct val="70000"/>
              </a:lnSpc>
            </a:pPr>
            <a:r>
              <a:rPr lang="en-GB" sz="1400" u="sng" dirty="0" smtClean="0">
                <a:solidFill>
                  <a:schemeClr val="bg1"/>
                </a:solidFill>
              </a:rPr>
              <a:t>Full Tainer </a:t>
            </a:r>
            <a:r>
              <a:rPr lang="en-GB" sz="1400" dirty="0" smtClean="0">
                <a:solidFill>
                  <a:schemeClr val="bg1"/>
                </a:solidFill>
              </a:rPr>
              <a:t>: </a:t>
            </a:r>
            <a:r>
              <a:rPr lang="sk-SK" sz="1400" dirty="0" err="1" smtClean="0">
                <a:solidFill>
                  <a:schemeClr val="bg1"/>
                </a:solidFill>
              </a:rPr>
              <a:t>Celokontajnerové</a:t>
            </a:r>
            <a:r>
              <a:rPr lang="sk-SK" sz="1400" dirty="0" smtClean="0">
                <a:solidFill>
                  <a:schemeClr val="bg1"/>
                </a:solidFill>
              </a:rPr>
              <a:t> prepravy</a:t>
            </a:r>
            <a:r>
              <a:rPr lang="fr-FR" sz="1400" dirty="0" smtClean="0">
                <a:solidFill>
                  <a:schemeClr val="bg1"/>
                </a:solidFill>
              </a:rPr>
              <a:t> (FCL)</a:t>
            </a:r>
          </a:p>
          <a:p>
            <a:pPr>
              <a:lnSpc>
                <a:spcPct val="70000"/>
              </a:lnSpc>
            </a:pPr>
            <a:r>
              <a:rPr lang="en-GB" sz="1400" b="1" u="sng" dirty="0" smtClean="0">
                <a:solidFill>
                  <a:schemeClr val="bg1"/>
                </a:solidFill>
              </a:rPr>
              <a:t>OverseaSolution</a:t>
            </a:r>
            <a:r>
              <a:rPr lang="sk-SK" sz="1400" b="1" u="sng" dirty="0" smtClean="0">
                <a:solidFill>
                  <a:schemeClr val="bg1"/>
                </a:solidFill>
              </a:rPr>
              <a:t>-</a:t>
            </a:r>
            <a:r>
              <a:rPr lang="en-GB" sz="1400" b="1" u="sng" dirty="0" smtClean="0">
                <a:solidFill>
                  <a:schemeClr val="bg1"/>
                </a:solidFill>
              </a:rPr>
              <a:t>SkyStream</a:t>
            </a:r>
          </a:p>
          <a:p>
            <a:pPr>
              <a:lnSpc>
                <a:spcPct val="70000"/>
              </a:lnSpc>
            </a:pPr>
            <a:r>
              <a:rPr lang="en-GB" sz="1400" u="sng" dirty="0" smtClean="0">
                <a:solidFill>
                  <a:schemeClr val="bg1"/>
                </a:solidFill>
              </a:rPr>
              <a:t>Economy</a:t>
            </a:r>
            <a:r>
              <a:rPr lang="en-GB" sz="1400" dirty="0" smtClean="0">
                <a:solidFill>
                  <a:schemeClr val="bg1"/>
                </a:solidFill>
              </a:rPr>
              <a:t> : </a:t>
            </a:r>
            <a:r>
              <a:rPr lang="sk-SK" sz="1400" dirty="0" smtClean="0">
                <a:solidFill>
                  <a:schemeClr val="bg1"/>
                </a:solidFill>
              </a:rPr>
              <a:t>Konsolidácia leteckých zásielok</a:t>
            </a:r>
            <a:endParaRPr lang="en-GB" sz="1400" dirty="0" smtClean="0">
              <a:solidFill>
                <a:schemeClr val="bg1"/>
              </a:solidFill>
            </a:endParaRPr>
          </a:p>
          <a:p>
            <a:pPr>
              <a:lnSpc>
                <a:spcPct val="70000"/>
              </a:lnSpc>
            </a:pPr>
            <a:r>
              <a:rPr lang="en-GB" sz="1400" u="sng" dirty="0" smtClean="0">
                <a:solidFill>
                  <a:schemeClr val="bg1"/>
                </a:solidFill>
              </a:rPr>
              <a:t>Regular </a:t>
            </a:r>
            <a:r>
              <a:rPr lang="en-GB" sz="1400" dirty="0" smtClean="0">
                <a:solidFill>
                  <a:schemeClr val="bg1"/>
                </a:solidFill>
              </a:rPr>
              <a:t>: </a:t>
            </a:r>
            <a:r>
              <a:rPr lang="sk-SK" sz="1400" dirty="0" smtClean="0">
                <a:solidFill>
                  <a:schemeClr val="bg1"/>
                </a:solidFill>
              </a:rPr>
              <a:t>Pravidelné prepravy</a:t>
            </a:r>
            <a:endParaRPr lang="en-GB" sz="1400" dirty="0" smtClean="0">
              <a:solidFill>
                <a:schemeClr val="bg1"/>
              </a:solidFill>
            </a:endParaRPr>
          </a:p>
          <a:p>
            <a:pPr>
              <a:lnSpc>
                <a:spcPct val="70000"/>
              </a:lnSpc>
            </a:pPr>
            <a:r>
              <a:rPr lang="en-GB" sz="1400" u="sng" dirty="0" smtClean="0">
                <a:solidFill>
                  <a:schemeClr val="bg1"/>
                </a:solidFill>
              </a:rPr>
              <a:t>High Speed </a:t>
            </a:r>
            <a:r>
              <a:rPr lang="en-GB" sz="1400" dirty="0" smtClean="0">
                <a:solidFill>
                  <a:schemeClr val="bg1"/>
                </a:solidFill>
              </a:rPr>
              <a:t>: </a:t>
            </a:r>
            <a:r>
              <a:rPr lang="sk-SK" sz="1400" dirty="0" smtClean="0">
                <a:solidFill>
                  <a:schemeClr val="bg1"/>
                </a:solidFill>
              </a:rPr>
              <a:t>Expresná preprava bez </a:t>
            </a:r>
            <a:endParaRPr lang="en-GB" sz="1400" dirty="0" smtClean="0">
              <a:solidFill>
                <a:schemeClr val="bg1"/>
              </a:solidFill>
            </a:endParaRPr>
          </a:p>
          <a:p>
            <a:pPr>
              <a:lnSpc>
                <a:spcPct val="70000"/>
              </a:lnSpc>
            </a:pPr>
            <a:r>
              <a:rPr lang="sk-SK" sz="1400" dirty="0" smtClean="0">
                <a:solidFill>
                  <a:schemeClr val="bg1"/>
                </a:solidFill>
              </a:rPr>
              <a:t>hmotnostných limitov</a:t>
            </a:r>
            <a:endParaRPr lang="en-GB" sz="1400" dirty="0" smtClean="0">
              <a:solidFill>
                <a:schemeClr val="bg1"/>
              </a:solidFill>
            </a:endParaRPr>
          </a:p>
          <a:p>
            <a:pPr>
              <a:lnSpc>
                <a:spcPct val="70000"/>
              </a:lnSpc>
            </a:pPr>
            <a:r>
              <a:rPr lang="en-GB" sz="1400" u="sng" dirty="0" smtClean="0">
                <a:solidFill>
                  <a:schemeClr val="bg1"/>
                </a:solidFill>
              </a:rPr>
              <a:t>Immediate </a:t>
            </a:r>
            <a:r>
              <a:rPr lang="en-GB" sz="1400" dirty="0" smtClean="0">
                <a:solidFill>
                  <a:schemeClr val="bg1"/>
                </a:solidFill>
              </a:rPr>
              <a:t>: </a:t>
            </a:r>
            <a:r>
              <a:rPr lang="sk-SK" sz="1400" dirty="0" smtClean="0">
                <a:solidFill>
                  <a:schemeClr val="bg1"/>
                </a:solidFill>
              </a:rPr>
              <a:t>Špeciálne letecké prepravy - </a:t>
            </a:r>
            <a:r>
              <a:rPr lang="sk-SK" sz="1400" dirty="0" err="1" smtClean="0">
                <a:solidFill>
                  <a:schemeClr val="bg1"/>
                </a:solidFill>
              </a:rPr>
              <a:t>chartre</a:t>
            </a:r>
            <a:endParaRPr lang="en-GB" sz="1400" dirty="0" smtClean="0">
              <a:solidFill>
                <a:schemeClr val="bg1"/>
              </a:solidFill>
            </a:endParaRPr>
          </a:p>
          <a:p>
            <a:pPr>
              <a:lnSpc>
                <a:spcPct val="70000"/>
              </a:lnSpc>
            </a:pPr>
            <a:r>
              <a:rPr lang="en-GB" sz="1400" b="1" u="sng" dirty="0" smtClean="0">
                <a:solidFill>
                  <a:schemeClr val="bg1"/>
                </a:solidFill>
              </a:rPr>
              <a:t>OverseaSolution</a:t>
            </a:r>
            <a:r>
              <a:rPr lang="sk-SK" sz="1400" b="1" u="sng" dirty="0" smtClean="0">
                <a:solidFill>
                  <a:schemeClr val="bg1"/>
                </a:solidFill>
              </a:rPr>
              <a:t>-</a:t>
            </a:r>
            <a:r>
              <a:rPr lang="en-GB" sz="1400" b="1" u="sng" dirty="0" smtClean="0">
                <a:solidFill>
                  <a:schemeClr val="bg1"/>
                </a:solidFill>
              </a:rPr>
              <a:t>LandStream</a:t>
            </a:r>
          </a:p>
          <a:p>
            <a:pPr>
              <a:lnSpc>
                <a:spcPct val="70000"/>
              </a:lnSpc>
            </a:pPr>
            <a:r>
              <a:rPr lang="sk-SK" sz="1400" dirty="0" smtClean="0">
                <a:solidFill>
                  <a:schemeClr val="bg1"/>
                </a:solidFill>
              </a:rPr>
              <a:t>Pravidelné kamiónové spojenia medzi Európou a </a:t>
            </a:r>
            <a:endParaRPr lang="en-GB" sz="1400" dirty="0" smtClean="0">
              <a:solidFill>
                <a:schemeClr val="bg1"/>
              </a:solidFill>
            </a:endParaRPr>
          </a:p>
          <a:p>
            <a:pPr>
              <a:lnSpc>
                <a:spcPct val="70000"/>
              </a:lnSpc>
            </a:pPr>
            <a:r>
              <a:rPr lang="sk-SK" sz="1400" dirty="0" smtClean="0">
                <a:solidFill>
                  <a:schemeClr val="bg1"/>
                </a:solidFill>
              </a:rPr>
              <a:t>Afrikou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sp>
        <p:nvSpPr>
          <p:cNvPr id="23557" name="Text Box 6"/>
          <p:cNvSpPr txBox="1">
            <a:spLocks noChangeArrowheads="1"/>
          </p:cNvSpPr>
          <p:nvPr/>
        </p:nvSpPr>
        <p:spPr bwMode="auto">
          <a:xfrm>
            <a:off x="998539" y="4822508"/>
            <a:ext cx="7928162" cy="1692275"/>
          </a:xfrm>
          <a:prstGeom prst="rect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15000"/>
                </a:schemeClr>
              </a:gs>
              <a:gs pos="80000">
                <a:schemeClr val="accent3">
                  <a:shade val="93000"/>
                  <a:satMod val="130000"/>
                  <a:alpha val="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sk-SK" sz="1500" b="1" u="sng" dirty="0">
                <a:solidFill>
                  <a:srgbClr val="4DAAB7"/>
                </a:solidFill>
                <a:latin typeface="Formata Pro Regular"/>
              </a:rPr>
              <a:t>HLAVNÉ AKTIVITY ODDELENIA OVERSEAS V BRATISLAVE</a:t>
            </a:r>
            <a:endParaRPr lang="en-US" sz="1500" b="1" u="sng" dirty="0">
              <a:solidFill>
                <a:srgbClr val="4DAAB7"/>
              </a:solidFill>
              <a:latin typeface="Formata Pro Regular"/>
            </a:endParaRPr>
          </a:p>
          <a:p>
            <a:r>
              <a:rPr lang="sk-SK" sz="1500" dirty="0">
                <a:solidFill>
                  <a:srgbClr val="4DAAB7"/>
                </a:solidFill>
                <a:latin typeface="Formata Pro Regular"/>
              </a:rPr>
              <a:t>Organizácia námornej prepravy</a:t>
            </a:r>
            <a:r>
              <a:rPr lang="en-GB" sz="1500" dirty="0">
                <a:solidFill>
                  <a:srgbClr val="4DAAB7"/>
                </a:solidFill>
                <a:latin typeface="Formata Pro Regular"/>
              </a:rPr>
              <a:t> (fulltainer, economy) </a:t>
            </a:r>
            <a:r>
              <a:rPr lang="sk-SK" sz="1500" dirty="0">
                <a:solidFill>
                  <a:srgbClr val="4DAAB7"/>
                </a:solidFill>
                <a:latin typeface="Formata Pro Regular"/>
              </a:rPr>
              <a:t>z</a:t>
            </a:r>
            <a:r>
              <a:rPr lang="en-GB" sz="1500" dirty="0">
                <a:solidFill>
                  <a:srgbClr val="4DAAB7"/>
                </a:solidFill>
                <a:latin typeface="Formata Pro Regular"/>
              </a:rPr>
              <a:t>/</a:t>
            </a:r>
            <a:r>
              <a:rPr lang="sk-SK" sz="1500" dirty="0">
                <a:solidFill>
                  <a:srgbClr val="4DAAB7"/>
                </a:solidFill>
                <a:latin typeface="Formata Pro Regular"/>
              </a:rPr>
              <a:t>do</a:t>
            </a:r>
            <a:r>
              <a:rPr lang="en-GB" sz="1500" dirty="0">
                <a:solidFill>
                  <a:srgbClr val="4DAAB7"/>
                </a:solidFill>
                <a:latin typeface="Formata Pro Regular"/>
              </a:rPr>
              <a:t> </a:t>
            </a:r>
            <a:r>
              <a:rPr lang="sk-SK" sz="1500" dirty="0">
                <a:solidFill>
                  <a:srgbClr val="4DAAB7"/>
                </a:solidFill>
                <a:latin typeface="Formata Pro Regular"/>
              </a:rPr>
              <a:t>rôznych svetových </a:t>
            </a:r>
            <a:r>
              <a:rPr lang="sk-SK" sz="1500" dirty="0" err="1" smtClean="0">
                <a:solidFill>
                  <a:srgbClr val="4DAAB7"/>
                </a:solidFill>
                <a:latin typeface="Formata Pro Regular"/>
              </a:rPr>
              <a:t>desti</a:t>
            </a:r>
            <a:r>
              <a:rPr lang="en-GB" sz="1500" dirty="0" smtClean="0">
                <a:solidFill>
                  <a:srgbClr val="4DAAB7"/>
                </a:solidFill>
                <a:latin typeface="Formata Pro Regular"/>
              </a:rPr>
              <a:t>n</a:t>
            </a:r>
            <a:r>
              <a:rPr lang="sk-SK" sz="1500" dirty="0" err="1" smtClean="0">
                <a:solidFill>
                  <a:srgbClr val="4DAAB7"/>
                </a:solidFill>
                <a:latin typeface="Formata Pro Regular"/>
              </a:rPr>
              <a:t>ácii</a:t>
            </a:r>
            <a:endParaRPr lang="en-GB" sz="1500" dirty="0">
              <a:solidFill>
                <a:srgbClr val="4DAAB7"/>
              </a:solidFill>
              <a:latin typeface="Formata Pro Regular"/>
            </a:endParaRPr>
          </a:p>
          <a:p>
            <a:r>
              <a:rPr lang="sk-SK" sz="1500" dirty="0">
                <a:solidFill>
                  <a:srgbClr val="4DAAB7"/>
                </a:solidFill>
                <a:latin typeface="Formata Pro Regular"/>
              </a:rPr>
              <a:t>Kombinovaná preprava</a:t>
            </a:r>
            <a:r>
              <a:rPr lang="en-GB" sz="1500" dirty="0">
                <a:solidFill>
                  <a:srgbClr val="4DAAB7"/>
                </a:solidFill>
                <a:latin typeface="Formata Pro Regular"/>
              </a:rPr>
              <a:t> </a:t>
            </a:r>
            <a:r>
              <a:rPr lang="sk-SK" sz="1500" dirty="0">
                <a:solidFill>
                  <a:srgbClr val="4DAAB7"/>
                </a:solidFill>
                <a:latin typeface="Formata Pro Regular"/>
              </a:rPr>
              <a:t>z</a:t>
            </a:r>
            <a:r>
              <a:rPr lang="en-GB" sz="1500" dirty="0">
                <a:solidFill>
                  <a:srgbClr val="4DAAB7"/>
                </a:solidFill>
                <a:latin typeface="Formata Pro Regular"/>
              </a:rPr>
              <a:t>/</a:t>
            </a:r>
            <a:r>
              <a:rPr lang="sk-SK" sz="1500" dirty="0">
                <a:solidFill>
                  <a:srgbClr val="4DAAB7"/>
                </a:solidFill>
                <a:latin typeface="Formata Pro Regular"/>
              </a:rPr>
              <a:t>do</a:t>
            </a:r>
            <a:r>
              <a:rPr lang="en-GB" sz="1500" dirty="0">
                <a:solidFill>
                  <a:srgbClr val="4DAAB7"/>
                </a:solidFill>
                <a:latin typeface="Formata Pro Regular"/>
              </a:rPr>
              <a:t> </a:t>
            </a:r>
            <a:r>
              <a:rPr lang="sk-SK" sz="1500" dirty="0">
                <a:solidFill>
                  <a:srgbClr val="4DAAB7"/>
                </a:solidFill>
                <a:latin typeface="Formata Pro Regular"/>
              </a:rPr>
              <a:t>Európskych prístavov</a:t>
            </a:r>
            <a:endParaRPr lang="en-GB" sz="1500" dirty="0">
              <a:solidFill>
                <a:srgbClr val="4DAAB7"/>
              </a:solidFill>
              <a:latin typeface="Formata Pro Regular"/>
            </a:endParaRPr>
          </a:p>
          <a:p>
            <a:r>
              <a:rPr lang="sk-SK" sz="1500" dirty="0">
                <a:solidFill>
                  <a:srgbClr val="4DAAB7"/>
                </a:solidFill>
                <a:latin typeface="Formata Pro Regular"/>
              </a:rPr>
              <a:t>Organizácia leteckej prepravy</a:t>
            </a:r>
            <a:r>
              <a:rPr lang="en-GB" sz="1500" dirty="0">
                <a:solidFill>
                  <a:srgbClr val="4DAAB7"/>
                </a:solidFill>
                <a:latin typeface="Formata Pro Regular"/>
              </a:rPr>
              <a:t> (Economy, Regular, High-Speed) </a:t>
            </a:r>
            <a:r>
              <a:rPr lang="sk-SK" sz="1500" dirty="0">
                <a:solidFill>
                  <a:srgbClr val="4DAAB7"/>
                </a:solidFill>
                <a:latin typeface="Formata Pro Regular"/>
              </a:rPr>
              <a:t>z</a:t>
            </a:r>
            <a:r>
              <a:rPr lang="en-GB" sz="1500" dirty="0">
                <a:solidFill>
                  <a:srgbClr val="4DAAB7"/>
                </a:solidFill>
                <a:latin typeface="Formata Pro Regular"/>
              </a:rPr>
              <a:t>/</a:t>
            </a:r>
            <a:r>
              <a:rPr lang="sk-SK" sz="1500" dirty="0">
                <a:solidFill>
                  <a:srgbClr val="4DAAB7"/>
                </a:solidFill>
                <a:latin typeface="Formata Pro Regular"/>
              </a:rPr>
              <a:t>d</a:t>
            </a:r>
            <a:r>
              <a:rPr lang="en-GB" sz="1500" dirty="0">
                <a:solidFill>
                  <a:srgbClr val="4DAAB7"/>
                </a:solidFill>
                <a:latin typeface="Formata Pro Regular"/>
              </a:rPr>
              <a:t>o </a:t>
            </a:r>
            <a:r>
              <a:rPr lang="sk-SK" sz="1500" dirty="0">
                <a:solidFill>
                  <a:srgbClr val="4DAAB7"/>
                </a:solidFill>
                <a:latin typeface="Formata Pro Regular"/>
              </a:rPr>
              <a:t>rôznych svetových </a:t>
            </a:r>
            <a:r>
              <a:rPr lang="sk-SK" sz="1500" dirty="0" err="1" smtClean="0">
                <a:solidFill>
                  <a:srgbClr val="4DAAB7"/>
                </a:solidFill>
                <a:latin typeface="Formata Pro Regular"/>
              </a:rPr>
              <a:t>desti</a:t>
            </a:r>
            <a:r>
              <a:rPr lang="en-GB" sz="1500" dirty="0" smtClean="0">
                <a:solidFill>
                  <a:srgbClr val="4DAAB7"/>
                </a:solidFill>
                <a:latin typeface="Formata Pro Regular"/>
              </a:rPr>
              <a:t>n</a:t>
            </a:r>
            <a:r>
              <a:rPr lang="sk-SK" sz="1500" dirty="0" err="1" smtClean="0">
                <a:solidFill>
                  <a:srgbClr val="4DAAB7"/>
                </a:solidFill>
                <a:latin typeface="Formata Pro Regular"/>
              </a:rPr>
              <a:t>ácii</a:t>
            </a:r>
            <a:endParaRPr lang="en-GB" sz="1500" dirty="0">
              <a:solidFill>
                <a:srgbClr val="4DAAB7"/>
              </a:solidFill>
              <a:latin typeface="Formata Pro Regular"/>
            </a:endParaRPr>
          </a:p>
          <a:p>
            <a:r>
              <a:rPr lang="en-GB" sz="1500" dirty="0">
                <a:solidFill>
                  <a:srgbClr val="4DAAB7"/>
                </a:solidFill>
                <a:latin typeface="Formata Pro Regular"/>
              </a:rPr>
              <a:t>Door to door </a:t>
            </a:r>
            <a:r>
              <a:rPr lang="sk-SK" sz="1500" dirty="0" smtClean="0">
                <a:solidFill>
                  <a:srgbClr val="4DAAB7"/>
                </a:solidFill>
                <a:latin typeface="Formata Pro Regular"/>
              </a:rPr>
              <a:t>doručenie</a:t>
            </a:r>
            <a:r>
              <a:rPr lang="en-GB" sz="1500" dirty="0" smtClean="0">
                <a:solidFill>
                  <a:srgbClr val="4DAAB7"/>
                </a:solidFill>
                <a:latin typeface="Formata Pro Regular"/>
              </a:rPr>
              <a:t>, OBC</a:t>
            </a:r>
            <a:endParaRPr lang="en-GB" sz="1500" dirty="0">
              <a:solidFill>
                <a:srgbClr val="4DAAB7"/>
              </a:solidFill>
              <a:latin typeface="Formata Pro Regular"/>
            </a:endParaRPr>
          </a:p>
          <a:p>
            <a:r>
              <a:rPr lang="sk-SK" sz="1500" dirty="0">
                <a:solidFill>
                  <a:srgbClr val="4DAAB7"/>
                </a:solidFill>
                <a:latin typeface="Formata Pro Regular"/>
              </a:rPr>
              <a:t>Colné prerokovanie tovaru</a:t>
            </a:r>
            <a:endParaRPr lang="en-GB" sz="1500" dirty="0">
              <a:solidFill>
                <a:srgbClr val="4DAAB7"/>
              </a:solidFill>
              <a:latin typeface="Formata Pro Regular"/>
            </a:endParaRPr>
          </a:p>
        </p:txBody>
      </p:sp>
      <p:pic>
        <p:nvPicPr>
          <p:cNvPr id="23559" name="Picture 10" descr="O_OverseaSolutionQFF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7318369" y="719891"/>
            <a:ext cx="1300480" cy="194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53" descr="Fond_01_Externe puce"/>
          <p:cNvPicPr>
            <a:picLocks noChangeAspect="1" noChangeArrowheads="1"/>
          </p:cNvPicPr>
          <p:nvPr/>
        </p:nvPicPr>
        <p:blipFill>
          <a:blip r:embed="rId23" cstate="print"/>
          <a:srcRect l="873" t="18541" r="88004" b="79376"/>
          <a:stretch>
            <a:fillRect/>
          </a:stretch>
        </p:blipFill>
        <p:spPr bwMode="auto">
          <a:xfrm>
            <a:off x="0" y="987465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53" descr="Fond_01_Externe puce"/>
          <p:cNvPicPr>
            <a:picLocks noChangeAspect="1" noChangeArrowheads="1"/>
          </p:cNvPicPr>
          <p:nvPr/>
        </p:nvPicPr>
        <p:blipFill>
          <a:blip r:embed="rId23" cstate="print"/>
          <a:srcRect l="873" t="18541" r="88004" b="79376"/>
          <a:stretch>
            <a:fillRect/>
          </a:stretch>
        </p:blipFill>
        <p:spPr bwMode="auto">
          <a:xfrm>
            <a:off x="896710" y="977784"/>
            <a:ext cx="890588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Action Button: Home 34">
            <a:hlinkClick r:id="rId2" action="ppaction://hlinksldjump" highlightClick="1"/>
          </p:cNvPr>
          <p:cNvSpPr/>
          <p:nvPr/>
        </p:nvSpPr>
        <p:spPr>
          <a:xfrm>
            <a:off x="8712739" y="6360160"/>
            <a:ext cx="195679" cy="172525"/>
          </a:xfrm>
          <a:prstGeom prst="actionButtonHome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odèle par défaut">
  <a:themeElements>
    <a:clrScheme name="1_Modèle par défaut 13">
      <a:dk1>
        <a:srgbClr val="000000"/>
      </a:dk1>
      <a:lt1>
        <a:srgbClr val="FFFFFF"/>
      </a:lt1>
      <a:dk2>
        <a:srgbClr val="003476"/>
      </a:dk2>
      <a:lt2>
        <a:srgbClr val="969696"/>
      </a:lt2>
      <a:accent1>
        <a:srgbClr val="2AB5E5"/>
      </a:accent1>
      <a:accent2>
        <a:srgbClr val="933589"/>
      </a:accent2>
      <a:accent3>
        <a:srgbClr val="FFFFFF"/>
      </a:accent3>
      <a:accent4>
        <a:srgbClr val="000000"/>
      </a:accent4>
      <a:accent5>
        <a:srgbClr val="ACD7F0"/>
      </a:accent5>
      <a:accent6>
        <a:srgbClr val="852F7C"/>
      </a:accent6>
      <a:hlink>
        <a:srgbClr val="80A1C8"/>
      </a:hlink>
      <a:folHlink>
        <a:srgbClr val="FABA00"/>
      </a:folHlink>
    </a:clrScheme>
    <a:fontScheme name="1_Modèle par défaut">
      <a:majorFont>
        <a:latin typeface="DigitalSansEFOP-Medium"/>
        <a:ea typeface=""/>
        <a:cs typeface=""/>
      </a:majorFont>
      <a:minorFont>
        <a:latin typeface="Formata Pro 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3">
        <a:dk1>
          <a:srgbClr val="000000"/>
        </a:dk1>
        <a:lt1>
          <a:srgbClr val="FFFFFF"/>
        </a:lt1>
        <a:dk2>
          <a:srgbClr val="003476"/>
        </a:dk2>
        <a:lt2>
          <a:srgbClr val="969696"/>
        </a:lt2>
        <a:accent1>
          <a:srgbClr val="2AB5E5"/>
        </a:accent1>
        <a:accent2>
          <a:srgbClr val="933589"/>
        </a:accent2>
        <a:accent3>
          <a:srgbClr val="FFFFFF"/>
        </a:accent3>
        <a:accent4>
          <a:srgbClr val="000000"/>
        </a:accent4>
        <a:accent5>
          <a:srgbClr val="ACD7F0"/>
        </a:accent5>
        <a:accent6>
          <a:srgbClr val="852F7C"/>
        </a:accent6>
        <a:hlink>
          <a:srgbClr val="80A1C8"/>
        </a:hlink>
        <a:folHlink>
          <a:srgbClr val="FABA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981</Words>
  <Application>Microsoft Office PowerPoint</Application>
  <PresentationFormat>On-screen Show (4:3)</PresentationFormat>
  <Paragraphs>307</Paragraphs>
  <Slides>17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1_Modèle par défaut</vt:lpstr>
      <vt:lpstr>Acrobat Document</vt:lpstr>
      <vt:lpstr>Photo Editor Photo</vt:lpstr>
      <vt:lpstr>GEFCO SLOVAKIA</vt:lpstr>
      <vt:lpstr>Slide 2</vt:lpstr>
      <vt:lpstr>ZÁKLADNÉ INFORMÁCIE  SKUPINA GEFCO</vt:lpstr>
      <vt:lpstr>GEFCO VO SVETE</vt:lpstr>
      <vt:lpstr>GEFCO SLOVAKIA</vt:lpstr>
      <vt:lpstr>PORTFÓLIO SLUŽIEB GEFCO SLOVAKIA</vt:lpstr>
      <vt:lpstr>Slide 7</vt:lpstr>
      <vt:lpstr>ROAD TRANSPORT OVERLAND NETWORK SOLUTION ZBERNÁ SLUŽBA</vt:lpstr>
      <vt:lpstr>OVERSEAS SOLUTION  LETECKÁ &amp; NÁMORNÁ PREPRAVA </vt:lpstr>
      <vt:lpstr>CUSTOMS – COLNÉ SLUŽBY</vt:lpstr>
      <vt:lpstr>GEFCO SPÉCIAL – URGENTNÁ PREPRAVA</vt:lpstr>
      <vt:lpstr>AUTOMOTIVE – IMPORT &amp; EXPORT  VOZIDIEL </vt:lpstr>
      <vt:lpstr>GEFBOXSYSTEM – RIADENIE  VRATNÝCH OBALOV</vt:lpstr>
      <vt:lpstr>LOGISTICS SOLUTIONS – LOGISTICKÁ PREVÁDZKA V TRNAVE</vt:lpstr>
      <vt:lpstr>CROSS-DOCK  (ALTERNATÍVNA LOGISTIKA)</vt:lpstr>
      <vt:lpstr>LOGISTICS SOLUTION - LOGISTICKÉ SLUŽBY V KECHNECI</vt:lpstr>
      <vt:lpstr>REFERENCIE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ZELVAY Tibor</dc:creator>
  <cp:lastModifiedBy>Tibor Zelvay</cp:lastModifiedBy>
  <cp:revision>804</cp:revision>
  <dcterms:created xsi:type="dcterms:W3CDTF">2008-10-22T03:58:08Z</dcterms:created>
  <dcterms:modified xsi:type="dcterms:W3CDTF">2013-04-08T13:20:23Z</dcterms:modified>
</cp:coreProperties>
</file>